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9" r:id="rId1"/>
  </p:sldMasterIdLst>
  <p:notesMasterIdLst>
    <p:notesMasterId r:id="rId8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5" r:id="rId80"/>
    <p:sldId id="336" r:id="rId81"/>
    <p:sldId id="337" r:id="rId82"/>
    <p:sldId id="338" r:id="rId83"/>
  </p:sldIdLst>
  <p:sldSz cx="9144000" cy="5143500" type="screen16x9"/>
  <p:notesSz cx="6858000" cy="9144000"/>
  <p:embeddedFontLst>
    <p:embeddedFont>
      <p:font typeface="Lato" panose="020F0502020204030203" pitchFamily="34" charset="0"/>
      <p:regular r:id="rId85"/>
      <p:bold r:id="rId86"/>
      <p:italic r:id="rId87"/>
      <p:boldItalic r:id="rId88"/>
    </p:embeddedFont>
    <p:embeddedFont>
      <p:font typeface="Raleway" pitchFamily="2" charset="0"/>
      <p:regular r:id="rId89"/>
      <p:bold r:id="rId90"/>
      <p:italic r:id="rId91"/>
      <p:boldItalic r:id="rId92"/>
    </p:embeddedFont>
    <p:embeddedFont>
      <p:font typeface="Roboto" panose="02000000000000000000" pitchFamily="2" charset="0"/>
      <p:regular r:id="rId93"/>
      <p:bold r:id="rId94"/>
      <p:italic r:id="rId95"/>
      <p:boldItalic r:id="rId9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604947-32C5-49A1-B1C6-74AF7EFCA0B9}">
  <a:tblStyle styleId="{70604947-32C5-49A1-B1C6-74AF7EFCA0B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F40658C-5BEB-439C-A217-390D97C73E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247D99B-9877-4C09-9721-3EB5BBEEFBCA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notesMaster" Target="notesMasters/notesMaster1.xml"/><Relationship Id="rId89" Type="http://schemas.openxmlformats.org/officeDocument/2006/relationships/font" Target="fonts/font5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font" Target="fonts/font6.fntdata"/><Relationship Id="rId95" Type="http://schemas.openxmlformats.org/officeDocument/2006/relationships/font" Target="fonts/font11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font" Target="fonts/font4.fntdata"/><Relationship Id="rId91" Type="http://schemas.openxmlformats.org/officeDocument/2006/relationships/font" Target="fonts/font7.fntdata"/><Relationship Id="rId96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font" Target="fonts/font2.fntdata"/><Relationship Id="rId94" Type="http://schemas.openxmlformats.org/officeDocument/2006/relationships/font" Target="fonts/font10.fntdata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font" Target="fonts/font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3.fntdata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font" Target="fonts/font9.fntdata"/><Relationship Id="rId98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212cb05b3d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212cb05b3d_1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22e15dfb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122e15dfb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22cbf56a5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22cbf56a5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212cb05b3d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212cb05b3d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22cbf56a57_3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22cbf56a57_3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22cbf56a57_3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22cbf56a57_3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22cbf56a57_3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22cbf56a57_3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122cbf56a57_3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122cbf56a57_3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122cbf56a57_3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122cbf56a57_3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122cbf56a57_3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122cbf56a57_3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72d05592bf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72d05592bf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122cbf56a57_3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122cbf56a57_3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22cbf56a57_3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122cbf56a57_3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22cbf56a57_3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122cbf56a57_3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122cbf56a57_3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122cbf56a57_3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122cbf56a57_3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122cbf56a57_3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122cbf56a57_3_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122cbf56a57_3_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122cbf56a57_3_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122cbf56a57_3_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11ab1fd052b_1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11ab1fd052b_1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11ab1fd052b_1_3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11ab1fd052b_1_3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g11ab1fd052b_1_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Google Shape;704;g11ab1fd052b_1_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QnA might ask why we remove instead of replacing: had a lot of data ? not useful to replace with mode or median or mean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1ab1fd052b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1ab1fd052b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11ab1fd052b_1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11ab1fd052b_1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122cbf56a57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122cbf56a57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1ab1fd052b_1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1ab1fd052b_1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1212cb05b3d_1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1212cb05b3d_1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11ab1fd052b_1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11ab1fd052b_1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11ab1fd052b_1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11ab1fd052b_1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122cbf56a57_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122cbf56a57_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11ab1fd052b_1_4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11ab1fd052b_1_4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122cbf56a57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122cbf56a57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122cbf56a57_6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122cbf56a57_6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212cb05b3d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212cb05b3d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122cbf56a57_6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" name="Google Shape;820;g122cbf56a57_6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1212cb05b3d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1212cb05b3d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122cbf56a57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122cbf56a57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11ab1fd052b_1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11ab1fd052b_1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11ab1fd052b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11ab1fd052b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122cbf56a57_6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122cbf56a57_6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11ab1fd052b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11ab1fd052b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11ab1fd052b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11ab1fd052b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g11ab1fd052b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Google Shape;931;g11ab1fd052b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11ab1fd052b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Google Shape;941;g11ab1fd052b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212cb05b3d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212cb05b3d_1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11ab1fd052b_1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11ab1fd052b_1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1212cb05b3d_2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1212cb05b3d_2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122cbf56a57_8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122cbf56a57_8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g122cbf56a57_8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" name="Google Shape;994;g122cbf56a57_8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122cbf56a57_8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122cbf56a57_8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122cbf56a57_3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122cbf56a57_3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122cbf56a57_3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122cbf56a57_3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g122cbf56a57_8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" name="Google Shape;1055;g122cbf56a57_8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122cbf56a57_8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122cbf56a57_8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122cbf56a57_8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122cbf56a57_8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212cb05b3d_1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212cb05b3d_1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122cbf56a57_8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122cbf56a57_8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11ab1fd052b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11ab1fd052b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g11ab1fd052b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Google Shape;1126;g11ab1fd052b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11ab1fd052b_3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11ab1fd052b_3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g1212cb05b3d_2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" name="Google Shape;1151;g1212cb05b3d_2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g1212cb05b3d_2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Google Shape;1161;g1212cb05b3d_2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1212cb05b3d_2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1212cb05b3d_2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g11ab1fd052b_3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" name="Google Shape;1181;g11ab1fd052b_3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g1212cb05b3d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0" name="Google Shape;1190;g1212cb05b3d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" name="Google Shape;1197;g1212cb05b3d_2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" name="Google Shape;1198;g1212cb05b3d_2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212cb05b3d_1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212cb05b3d_1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g1212cb05b3d_2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7" name="Google Shape;1207;g1212cb05b3d_2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1212cb05b3d_2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1212cb05b3d_2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11ab1fd052b_3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11ab1fd052b_3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122e15dfb7e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Google Shape;1235;g122e15dfb7e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11ab1fd052b_1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11ab1fd052b_1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Google Shape;1253;g11ab1fd052b_3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Google Shape;1254;g11ab1fd052b_3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11ab1fd052b_3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11ab1fd052b_3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g11ab1fd052b_3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Google Shape;1276;g11ab1fd052b_3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Google Shape;1283;g1212cb05b3d_2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Google Shape;1284;g1212cb05b3d_2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g122e15dfb7e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" name="Google Shape;1305;g122e15dfb7e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12cb05b3d_1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12cb05b3d_1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g122e15dfb7e_3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" name="Google Shape;1313;g122e15dfb7e_3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122e15dfb7e_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122e15dfb7e_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g122e15dfb7e_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" name="Google Shape;1321;g122e15dfb7e_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7288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212cb05b3d_1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212cb05b3d_1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00" y="0"/>
            <a:ext cx="9144000" cy="5143500"/>
          </a:xfrm>
          <a:prstGeom prst="rect">
            <a:avLst/>
          </a:prstGeom>
          <a:solidFill>
            <a:srgbClr val="666666">
              <a:alpha val="383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52800" y="4059205"/>
            <a:ext cx="7239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626200" y="2571750"/>
            <a:ext cx="5891700" cy="82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1" y="466080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650800" y="-4"/>
            <a:ext cx="493200" cy="25716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>
            <a:spLocks noGrp="1"/>
          </p:cNvSpPr>
          <p:nvPr>
            <p:ph type="title" hasCustomPrompt="1"/>
          </p:nvPr>
        </p:nvSpPr>
        <p:spPr>
          <a:xfrm>
            <a:off x="2275225" y="1586200"/>
            <a:ext cx="4593600" cy="19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6" name="Google Shape;66;p11"/>
          <p:cNvSpPr txBox="1">
            <a:spLocks noGrp="1"/>
          </p:cNvSpPr>
          <p:nvPr>
            <p:ph type="subTitle" idx="1"/>
          </p:nvPr>
        </p:nvSpPr>
        <p:spPr>
          <a:xfrm>
            <a:off x="2336700" y="4188493"/>
            <a:ext cx="4470600" cy="4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title" idx="2"/>
          </p:nvPr>
        </p:nvSpPr>
        <p:spPr>
          <a:xfrm>
            <a:off x="2461850" y="507200"/>
            <a:ext cx="42204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/>
          <p:nvPr/>
        </p:nvSpPr>
        <p:spPr>
          <a:xfrm>
            <a:off x="8650800" y="-4"/>
            <a:ext cx="493200" cy="25719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1"/>
          <p:cNvSpPr/>
          <p:nvPr/>
        </p:nvSpPr>
        <p:spPr>
          <a:xfrm>
            <a:off x="0" y="2571596"/>
            <a:ext cx="493200" cy="25719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3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4" name="Google Shape;74;p12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855650" y="483936"/>
            <a:ext cx="2690100" cy="12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5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/>
          </p:nvPr>
        </p:nvSpPr>
        <p:spPr>
          <a:xfrm>
            <a:off x="5824484" y="1651267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20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1"/>
          </p:nvPr>
        </p:nvSpPr>
        <p:spPr>
          <a:xfrm>
            <a:off x="5824484" y="1919166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3"/>
          </p:nvPr>
        </p:nvSpPr>
        <p:spPr>
          <a:xfrm>
            <a:off x="5824484" y="2695120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20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4"/>
          </p:nvPr>
        </p:nvSpPr>
        <p:spPr>
          <a:xfrm>
            <a:off x="5824484" y="2963016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5"/>
          </p:nvPr>
        </p:nvSpPr>
        <p:spPr>
          <a:xfrm>
            <a:off x="5824484" y="3749839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20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6"/>
          </p:nvPr>
        </p:nvSpPr>
        <p:spPr>
          <a:xfrm>
            <a:off x="5824484" y="4017740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 hasCustomPrompt="1"/>
          </p:nvPr>
        </p:nvSpPr>
        <p:spPr>
          <a:xfrm>
            <a:off x="4943609" y="1881231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8" hasCustomPrompt="1"/>
          </p:nvPr>
        </p:nvSpPr>
        <p:spPr>
          <a:xfrm>
            <a:off x="4943609" y="2929956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9" hasCustomPrompt="1"/>
          </p:nvPr>
        </p:nvSpPr>
        <p:spPr>
          <a:xfrm>
            <a:off x="4943609" y="3978674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3"/>
          </p:nvPr>
        </p:nvSpPr>
        <p:spPr>
          <a:xfrm>
            <a:off x="5824484" y="602255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20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4"/>
          </p:nvPr>
        </p:nvSpPr>
        <p:spPr>
          <a:xfrm>
            <a:off x="5824484" y="870154"/>
            <a:ext cx="23583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5" hasCustomPrompt="1"/>
          </p:nvPr>
        </p:nvSpPr>
        <p:spPr>
          <a:xfrm>
            <a:off x="4943609" y="835119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5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/>
          <p:nvPr/>
        </p:nvSpPr>
        <p:spPr>
          <a:xfrm>
            <a:off x="1" y="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6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f Section + Descripcion 1">
  <p:cSld name="CUSTOM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820440" y="2547475"/>
            <a:ext cx="7586400" cy="4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500" b="1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1"/>
          </p:nvPr>
        </p:nvSpPr>
        <p:spPr>
          <a:xfrm>
            <a:off x="844325" y="3680118"/>
            <a:ext cx="5133600" cy="87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8650676" y="4660900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9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874200" y="2143874"/>
            <a:ext cx="3555600" cy="24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■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•"/>
              <a:defRPr sz="12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o"/>
              <a:defRPr sz="12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▪"/>
              <a:defRPr sz="12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 sz="12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 sz="12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 sz="12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 sz="12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ts val="14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2"/>
          </p:nvPr>
        </p:nvSpPr>
        <p:spPr>
          <a:xfrm>
            <a:off x="4717175" y="928850"/>
            <a:ext cx="3555600" cy="3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■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•"/>
              <a:defRPr sz="12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o"/>
              <a:defRPr sz="12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▪"/>
              <a:defRPr sz="12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 sz="12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 sz="12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 sz="12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 sz="12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ts val="14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838525" y="461900"/>
            <a:ext cx="3733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8650800" y="1"/>
            <a:ext cx="493200" cy="23700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8650800" y="2852726"/>
            <a:ext cx="493200" cy="22950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ubTitle" idx="3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">
  <p:cSld name="CUSTOM_2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/>
          <p:nvPr/>
        </p:nvSpPr>
        <p:spPr>
          <a:xfrm>
            <a:off x="0" y="2571999"/>
            <a:ext cx="4572000" cy="25716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4572000" y="2571999"/>
            <a:ext cx="4572000" cy="25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952500" y="1948582"/>
            <a:ext cx="3619500" cy="4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ubTitle" idx="1"/>
          </p:nvPr>
        </p:nvSpPr>
        <p:spPr>
          <a:xfrm>
            <a:off x="847625" y="3146743"/>
            <a:ext cx="2997300" cy="14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title" idx="2"/>
          </p:nvPr>
        </p:nvSpPr>
        <p:spPr>
          <a:xfrm>
            <a:off x="4572000" y="1948582"/>
            <a:ext cx="3619500" cy="4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b="1">
                <a:solidFill>
                  <a:schemeClr val="lt2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subTitle" idx="3"/>
          </p:nvPr>
        </p:nvSpPr>
        <p:spPr>
          <a:xfrm>
            <a:off x="5299075" y="3146743"/>
            <a:ext cx="2997300" cy="14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4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>
            <a:off x="-25" y="0"/>
            <a:ext cx="9155700" cy="5143500"/>
          </a:xfrm>
          <a:prstGeom prst="rect">
            <a:avLst/>
          </a:prstGeom>
          <a:solidFill>
            <a:srgbClr val="666666">
              <a:alpha val="223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7"/>
          <p:cNvSpPr txBox="1">
            <a:spLocks noGrp="1"/>
          </p:cNvSpPr>
          <p:nvPr>
            <p:ph type="title"/>
          </p:nvPr>
        </p:nvSpPr>
        <p:spPr>
          <a:xfrm>
            <a:off x="5322000" y="4196993"/>
            <a:ext cx="2869500" cy="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ubTitle" idx="1"/>
          </p:nvPr>
        </p:nvSpPr>
        <p:spPr>
          <a:xfrm>
            <a:off x="5322000" y="1227950"/>
            <a:ext cx="2869500" cy="26862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numbers">
  <p:cSld name="CUSTOM_4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>
            <a:off x="3932848" y="4415325"/>
            <a:ext cx="1364100" cy="6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8"/>
          <p:cNvSpPr/>
          <p:nvPr/>
        </p:nvSpPr>
        <p:spPr>
          <a:xfrm>
            <a:off x="5403923" y="4415325"/>
            <a:ext cx="1364100" cy="6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8"/>
          <p:cNvSpPr/>
          <p:nvPr/>
        </p:nvSpPr>
        <p:spPr>
          <a:xfrm>
            <a:off x="6827325" y="4415325"/>
            <a:ext cx="1364100" cy="61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 txBox="1">
            <a:spLocks noGrp="1"/>
          </p:cNvSpPr>
          <p:nvPr>
            <p:ph type="title"/>
          </p:nvPr>
        </p:nvSpPr>
        <p:spPr>
          <a:xfrm>
            <a:off x="918725" y="2893005"/>
            <a:ext cx="2404500" cy="12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500">
                <a:solidFill>
                  <a:srgbClr val="5BBD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1"/>
          </p:nvPr>
        </p:nvSpPr>
        <p:spPr>
          <a:xfrm>
            <a:off x="3925837" y="3135790"/>
            <a:ext cx="1364100" cy="10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title" idx="2" hasCustomPrompt="1"/>
          </p:nvPr>
        </p:nvSpPr>
        <p:spPr>
          <a:xfrm>
            <a:off x="3925837" y="2264850"/>
            <a:ext cx="1364100" cy="6138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28" name="Google Shape;128;p18"/>
          <p:cNvSpPr txBox="1">
            <a:spLocks noGrp="1"/>
          </p:cNvSpPr>
          <p:nvPr>
            <p:ph type="title" idx="3" hasCustomPrompt="1"/>
          </p:nvPr>
        </p:nvSpPr>
        <p:spPr>
          <a:xfrm>
            <a:off x="5377394" y="2264850"/>
            <a:ext cx="1364100" cy="6138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18"/>
          <p:cNvSpPr txBox="1">
            <a:spLocks noGrp="1"/>
          </p:cNvSpPr>
          <p:nvPr>
            <p:ph type="title" idx="4" hasCustomPrompt="1"/>
          </p:nvPr>
        </p:nvSpPr>
        <p:spPr>
          <a:xfrm>
            <a:off x="6828950" y="2264850"/>
            <a:ext cx="1364100" cy="6138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aleway"/>
              <a:buNone/>
              <a:defRPr sz="2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5"/>
          </p:nvPr>
        </p:nvSpPr>
        <p:spPr>
          <a:xfrm>
            <a:off x="5377393" y="3135786"/>
            <a:ext cx="1364100" cy="10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6"/>
          </p:nvPr>
        </p:nvSpPr>
        <p:spPr>
          <a:xfrm>
            <a:off x="6828950" y="3135788"/>
            <a:ext cx="1364100" cy="10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cxnSp>
        <p:nvCxnSpPr>
          <p:cNvPr id="132" name="Google Shape;132;p18"/>
          <p:cNvCxnSpPr/>
          <p:nvPr/>
        </p:nvCxnSpPr>
        <p:spPr>
          <a:xfrm>
            <a:off x="5335050" y="3043226"/>
            <a:ext cx="0" cy="11817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3" name="Google Shape;133;p18"/>
          <p:cNvCxnSpPr/>
          <p:nvPr/>
        </p:nvCxnSpPr>
        <p:spPr>
          <a:xfrm>
            <a:off x="6783850" y="3072361"/>
            <a:ext cx="0" cy="11817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4" name="Google Shape;134;p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subTitle" idx="7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8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845700" y="461900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subTitle" idx="1"/>
          </p:nvPr>
        </p:nvSpPr>
        <p:spPr>
          <a:xfrm>
            <a:off x="4695100" y="3771101"/>
            <a:ext cx="1625100" cy="8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2"/>
          </p:nvPr>
        </p:nvSpPr>
        <p:spPr>
          <a:xfrm>
            <a:off x="952500" y="3771101"/>
            <a:ext cx="1625100" cy="8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3"/>
          </p:nvPr>
        </p:nvSpPr>
        <p:spPr>
          <a:xfrm>
            <a:off x="2823800" y="3771101"/>
            <a:ext cx="1625100" cy="8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4"/>
          </p:nvPr>
        </p:nvSpPr>
        <p:spPr>
          <a:xfrm>
            <a:off x="6566400" y="3771101"/>
            <a:ext cx="1625100" cy="86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title" idx="5"/>
          </p:nvPr>
        </p:nvSpPr>
        <p:spPr>
          <a:xfrm>
            <a:off x="952500" y="3308425"/>
            <a:ext cx="16251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500" b="1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title" idx="6"/>
          </p:nvPr>
        </p:nvSpPr>
        <p:spPr>
          <a:xfrm>
            <a:off x="2823800" y="3308425"/>
            <a:ext cx="16251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500" b="1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title" idx="7"/>
          </p:nvPr>
        </p:nvSpPr>
        <p:spPr>
          <a:xfrm>
            <a:off x="6566400" y="3308425"/>
            <a:ext cx="16251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500" b="1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title" idx="8"/>
          </p:nvPr>
        </p:nvSpPr>
        <p:spPr>
          <a:xfrm>
            <a:off x="4695100" y="3308425"/>
            <a:ext cx="1625100" cy="4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500" b="1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19"/>
          <p:cNvSpPr txBox="1">
            <a:spLocks noGrp="1"/>
          </p:cNvSpPr>
          <p:nvPr>
            <p:ph type="subTitle" idx="9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9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/>
          <p:nvPr/>
        </p:nvSpPr>
        <p:spPr>
          <a:xfrm>
            <a:off x="0" y="900"/>
            <a:ext cx="9152700" cy="148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title"/>
          </p:nvPr>
        </p:nvSpPr>
        <p:spPr>
          <a:xfrm>
            <a:off x="3616350" y="3127763"/>
            <a:ext cx="1911300" cy="42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20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subTitle" idx="1"/>
          </p:nvPr>
        </p:nvSpPr>
        <p:spPr>
          <a:xfrm>
            <a:off x="3616350" y="3583942"/>
            <a:ext cx="19113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0"/>
          <p:cNvSpPr txBox="1">
            <a:spLocks noGrp="1"/>
          </p:cNvSpPr>
          <p:nvPr>
            <p:ph type="title" idx="2"/>
          </p:nvPr>
        </p:nvSpPr>
        <p:spPr>
          <a:xfrm>
            <a:off x="6051600" y="3127763"/>
            <a:ext cx="1911300" cy="42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20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ubTitle" idx="3"/>
          </p:nvPr>
        </p:nvSpPr>
        <p:spPr>
          <a:xfrm>
            <a:off x="6051600" y="3583942"/>
            <a:ext cx="19113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title" idx="4"/>
          </p:nvPr>
        </p:nvSpPr>
        <p:spPr>
          <a:xfrm>
            <a:off x="1181100" y="3127763"/>
            <a:ext cx="1911300" cy="42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200"/>
              </a:spcBef>
              <a:spcAft>
                <a:spcPts val="0"/>
              </a:spcAft>
              <a:buSzPts val="1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subTitle" idx="5"/>
          </p:nvPr>
        </p:nvSpPr>
        <p:spPr>
          <a:xfrm>
            <a:off x="1181100" y="3583942"/>
            <a:ext cx="19113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title" idx="6"/>
          </p:nvPr>
        </p:nvSpPr>
        <p:spPr>
          <a:xfrm>
            <a:off x="0" y="465966"/>
            <a:ext cx="914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cxnSp>
        <p:nvCxnSpPr>
          <p:cNvPr id="157" name="Google Shape;157;p20"/>
          <p:cNvCxnSpPr/>
          <p:nvPr/>
        </p:nvCxnSpPr>
        <p:spPr>
          <a:xfrm rot="10800000">
            <a:off x="3351850" y="1999350"/>
            <a:ext cx="0" cy="247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20"/>
          <p:cNvCxnSpPr/>
          <p:nvPr/>
        </p:nvCxnSpPr>
        <p:spPr>
          <a:xfrm rot="10800000">
            <a:off x="5784975" y="1999350"/>
            <a:ext cx="0" cy="247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9" name="Google Shape;159;p20"/>
          <p:cNvSpPr/>
          <p:nvPr/>
        </p:nvSpPr>
        <p:spPr>
          <a:xfrm>
            <a:off x="8650801" y="466080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0"/>
          <p:cNvSpPr/>
          <p:nvPr/>
        </p:nvSpPr>
        <p:spPr>
          <a:xfrm>
            <a:off x="1" y="466080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subTitle" idx="7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noFill/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952500" y="0"/>
            <a:ext cx="29736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1225225" y="2022130"/>
            <a:ext cx="2428200" cy="11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400"/>
              <a:buNone/>
              <a:defRPr sz="45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225225" y="3762512"/>
            <a:ext cx="2428200" cy="7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1225225" y="610843"/>
            <a:ext cx="24282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10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>
            <a:spLocks noGrp="1"/>
          </p:cNvSpPr>
          <p:nvPr>
            <p:ph type="title"/>
          </p:nvPr>
        </p:nvSpPr>
        <p:spPr>
          <a:xfrm>
            <a:off x="845700" y="461900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subTitle" idx="1"/>
          </p:nvPr>
        </p:nvSpPr>
        <p:spPr>
          <a:xfrm>
            <a:off x="6052975" y="1921475"/>
            <a:ext cx="21348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rgbClr val="59595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2"/>
          </p:nvPr>
        </p:nvSpPr>
        <p:spPr>
          <a:xfrm>
            <a:off x="950925" y="1921475"/>
            <a:ext cx="21348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>
                <a:solidFill>
                  <a:srgbClr val="59595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subTitle" idx="3"/>
          </p:nvPr>
        </p:nvSpPr>
        <p:spPr>
          <a:xfrm>
            <a:off x="3509115" y="1921475"/>
            <a:ext cx="21348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>
                <a:solidFill>
                  <a:srgbClr val="59595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title" idx="4"/>
          </p:nvPr>
        </p:nvSpPr>
        <p:spPr>
          <a:xfrm>
            <a:off x="1205800" y="1432947"/>
            <a:ext cx="16251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000" b="1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title" idx="5"/>
          </p:nvPr>
        </p:nvSpPr>
        <p:spPr>
          <a:xfrm>
            <a:off x="3763989" y="1432947"/>
            <a:ext cx="16251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000" b="1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70" name="Google Shape;170;p21"/>
          <p:cNvSpPr txBox="1">
            <a:spLocks noGrp="1"/>
          </p:cNvSpPr>
          <p:nvPr>
            <p:ph type="title" idx="6"/>
          </p:nvPr>
        </p:nvSpPr>
        <p:spPr>
          <a:xfrm>
            <a:off x="6307823" y="1432947"/>
            <a:ext cx="16251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000" b="1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71" name="Google Shape;171;p2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ubTitle" idx="7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1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>
            <a:spLocks noGrp="1"/>
          </p:cNvSpPr>
          <p:nvPr>
            <p:ph type="subTitle" idx="1"/>
          </p:nvPr>
        </p:nvSpPr>
        <p:spPr>
          <a:xfrm>
            <a:off x="6555897" y="2524624"/>
            <a:ext cx="164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5" name="Google Shape;175;p22"/>
          <p:cNvSpPr txBox="1">
            <a:spLocks noGrp="1"/>
          </p:cNvSpPr>
          <p:nvPr>
            <p:ph type="subTitle" idx="2"/>
          </p:nvPr>
        </p:nvSpPr>
        <p:spPr>
          <a:xfrm>
            <a:off x="1548490" y="2524624"/>
            <a:ext cx="164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Font typeface="Roboto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subTitle" idx="3"/>
          </p:nvPr>
        </p:nvSpPr>
        <p:spPr>
          <a:xfrm>
            <a:off x="4052210" y="2524624"/>
            <a:ext cx="164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Font typeface="Roboto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title"/>
          </p:nvPr>
        </p:nvSpPr>
        <p:spPr>
          <a:xfrm>
            <a:off x="1548490" y="2188500"/>
            <a:ext cx="16488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000" b="1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78" name="Google Shape;178;p22"/>
          <p:cNvSpPr txBox="1">
            <a:spLocks noGrp="1"/>
          </p:cNvSpPr>
          <p:nvPr>
            <p:ph type="title" idx="4"/>
          </p:nvPr>
        </p:nvSpPr>
        <p:spPr>
          <a:xfrm>
            <a:off x="4049532" y="2188500"/>
            <a:ext cx="16488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000" b="1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title" idx="5"/>
          </p:nvPr>
        </p:nvSpPr>
        <p:spPr>
          <a:xfrm>
            <a:off x="6550542" y="2188500"/>
            <a:ext cx="16488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000" b="1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80" name="Google Shape;180;p22"/>
          <p:cNvSpPr txBox="1">
            <a:spLocks noGrp="1"/>
          </p:cNvSpPr>
          <p:nvPr>
            <p:ph type="subTitle" idx="6"/>
          </p:nvPr>
        </p:nvSpPr>
        <p:spPr>
          <a:xfrm>
            <a:off x="6555897" y="4032467"/>
            <a:ext cx="164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1" name="Google Shape;181;p22"/>
          <p:cNvSpPr txBox="1">
            <a:spLocks noGrp="1"/>
          </p:cNvSpPr>
          <p:nvPr>
            <p:ph type="subTitle" idx="7"/>
          </p:nvPr>
        </p:nvSpPr>
        <p:spPr>
          <a:xfrm>
            <a:off x="1548490" y="4032467"/>
            <a:ext cx="164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Font typeface="Roboto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2" name="Google Shape;182;p22"/>
          <p:cNvSpPr txBox="1">
            <a:spLocks noGrp="1"/>
          </p:cNvSpPr>
          <p:nvPr>
            <p:ph type="subTitle" idx="8"/>
          </p:nvPr>
        </p:nvSpPr>
        <p:spPr>
          <a:xfrm>
            <a:off x="4052210" y="4032467"/>
            <a:ext cx="1648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200"/>
              <a:buFont typeface="Roboto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3" name="Google Shape;183;p22"/>
          <p:cNvSpPr txBox="1">
            <a:spLocks noGrp="1"/>
          </p:cNvSpPr>
          <p:nvPr>
            <p:ph type="title" idx="9"/>
          </p:nvPr>
        </p:nvSpPr>
        <p:spPr>
          <a:xfrm>
            <a:off x="1548490" y="3696343"/>
            <a:ext cx="16488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000" b="1">
                <a:solidFill>
                  <a:schemeClr val="accent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84" name="Google Shape;184;p22"/>
          <p:cNvSpPr txBox="1">
            <a:spLocks noGrp="1"/>
          </p:cNvSpPr>
          <p:nvPr>
            <p:ph type="title" idx="13"/>
          </p:nvPr>
        </p:nvSpPr>
        <p:spPr>
          <a:xfrm>
            <a:off x="4049532" y="3696343"/>
            <a:ext cx="16488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000" b="1">
                <a:solidFill>
                  <a:schemeClr val="accent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85" name="Google Shape;185;p22"/>
          <p:cNvSpPr txBox="1">
            <a:spLocks noGrp="1"/>
          </p:cNvSpPr>
          <p:nvPr>
            <p:ph type="title" idx="14"/>
          </p:nvPr>
        </p:nvSpPr>
        <p:spPr>
          <a:xfrm>
            <a:off x="6550542" y="3696343"/>
            <a:ext cx="16488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000" b="1">
                <a:solidFill>
                  <a:schemeClr val="accent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86" name="Google Shape;186;p22"/>
          <p:cNvSpPr txBox="1">
            <a:spLocks noGrp="1"/>
          </p:cNvSpPr>
          <p:nvPr>
            <p:ph type="title" idx="15"/>
          </p:nvPr>
        </p:nvSpPr>
        <p:spPr>
          <a:xfrm>
            <a:off x="845700" y="461900"/>
            <a:ext cx="3726300" cy="13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2"/>
          <p:cNvSpPr txBox="1">
            <a:spLocks noGrp="1"/>
          </p:cNvSpPr>
          <p:nvPr>
            <p:ph type="title" idx="16" hasCustomPrompt="1"/>
          </p:nvPr>
        </p:nvSpPr>
        <p:spPr>
          <a:xfrm>
            <a:off x="835525" y="2463260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88" name="Google Shape;188;p22"/>
          <p:cNvSpPr txBox="1">
            <a:spLocks noGrp="1"/>
          </p:cNvSpPr>
          <p:nvPr>
            <p:ph type="title" idx="17" hasCustomPrompt="1"/>
          </p:nvPr>
        </p:nvSpPr>
        <p:spPr>
          <a:xfrm>
            <a:off x="835525" y="3977211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89" name="Google Shape;189;p22"/>
          <p:cNvSpPr txBox="1">
            <a:spLocks noGrp="1"/>
          </p:cNvSpPr>
          <p:nvPr>
            <p:ph type="title" idx="18" hasCustomPrompt="1"/>
          </p:nvPr>
        </p:nvSpPr>
        <p:spPr>
          <a:xfrm>
            <a:off x="3338745" y="2463260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90" name="Google Shape;190;p22"/>
          <p:cNvSpPr txBox="1">
            <a:spLocks noGrp="1"/>
          </p:cNvSpPr>
          <p:nvPr>
            <p:ph type="title" idx="19" hasCustomPrompt="1"/>
          </p:nvPr>
        </p:nvSpPr>
        <p:spPr>
          <a:xfrm>
            <a:off x="3338745" y="3977211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91" name="Google Shape;191;p22"/>
          <p:cNvSpPr txBox="1">
            <a:spLocks noGrp="1"/>
          </p:cNvSpPr>
          <p:nvPr>
            <p:ph type="title" idx="20" hasCustomPrompt="1"/>
          </p:nvPr>
        </p:nvSpPr>
        <p:spPr>
          <a:xfrm>
            <a:off x="5841970" y="2463260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92" name="Google Shape;192;p22"/>
          <p:cNvSpPr txBox="1">
            <a:spLocks noGrp="1"/>
          </p:cNvSpPr>
          <p:nvPr>
            <p:ph type="title" idx="21" hasCustomPrompt="1"/>
          </p:nvPr>
        </p:nvSpPr>
        <p:spPr>
          <a:xfrm>
            <a:off x="5841970" y="3977211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aleway"/>
              <a:buNone/>
              <a:defRPr sz="20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193" name="Google Shape;193;p22"/>
          <p:cNvSpPr/>
          <p:nvPr/>
        </p:nvSpPr>
        <p:spPr>
          <a:xfrm>
            <a:off x="8650801" y="-16849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2"/>
          <p:cNvSpPr/>
          <p:nvPr/>
        </p:nvSpPr>
        <p:spPr>
          <a:xfrm>
            <a:off x="8157601" y="46585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subTitle" idx="2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12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>
            <a:spLocks noGrp="1"/>
          </p:cNvSpPr>
          <p:nvPr>
            <p:ph type="subTitle" idx="1"/>
          </p:nvPr>
        </p:nvSpPr>
        <p:spPr>
          <a:xfrm>
            <a:off x="5989789" y="1599100"/>
            <a:ext cx="2205300" cy="13635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R="179999"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23"/>
          <p:cNvSpPr txBox="1">
            <a:spLocks noGrp="1"/>
          </p:cNvSpPr>
          <p:nvPr>
            <p:ph type="subTitle" idx="2"/>
          </p:nvPr>
        </p:nvSpPr>
        <p:spPr>
          <a:xfrm>
            <a:off x="2122453" y="1599100"/>
            <a:ext cx="2205300" cy="13635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R="179999"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0" name="Google Shape;200;p23"/>
          <p:cNvSpPr txBox="1">
            <a:spLocks noGrp="1"/>
          </p:cNvSpPr>
          <p:nvPr>
            <p:ph type="subTitle" idx="3"/>
          </p:nvPr>
        </p:nvSpPr>
        <p:spPr>
          <a:xfrm>
            <a:off x="5989789" y="3113225"/>
            <a:ext cx="2205300" cy="13635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R="179999"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23"/>
          <p:cNvSpPr txBox="1">
            <a:spLocks noGrp="1"/>
          </p:cNvSpPr>
          <p:nvPr>
            <p:ph type="subTitle" idx="4"/>
          </p:nvPr>
        </p:nvSpPr>
        <p:spPr>
          <a:xfrm>
            <a:off x="2122461" y="3115019"/>
            <a:ext cx="2205300" cy="1359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R="179999" lvl="0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2" name="Google Shape;202;p23"/>
          <p:cNvSpPr txBox="1">
            <a:spLocks noGrp="1"/>
          </p:cNvSpPr>
          <p:nvPr>
            <p:ph type="subTitle" idx="5"/>
          </p:nvPr>
        </p:nvSpPr>
        <p:spPr>
          <a:xfrm>
            <a:off x="4819652" y="2713493"/>
            <a:ext cx="1173600" cy="249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23"/>
          <p:cNvSpPr txBox="1">
            <a:spLocks noGrp="1"/>
          </p:cNvSpPr>
          <p:nvPr>
            <p:ph type="subTitle" idx="6"/>
          </p:nvPr>
        </p:nvSpPr>
        <p:spPr>
          <a:xfrm>
            <a:off x="952500" y="2713175"/>
            <a:ext cx="1173600" cy="249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23"/>
          <p:cNvSpPr txBox="1">
            <a:spLocks noGrp="1"/>
          </p:cNvSpPr>
          <p:nvPr>
            <p:ph type="subTitle" idx="7"/>
          </p:nvPr>
        </p:nvSpPr>
        <p:spPr>
          <a:xfrm>
            <a:off x="4819652" y="4227475"/>
            <a:ext cx="1173600" cy="249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23"/>
          <p:cNvSpPr txBox="1">
            <a:spLocks noGrp="1"/>
          </p:cNvSpPr>
          <p:nvPr>
            <p:ph type="subTitle" idx="8"/>
          </p:nvPr>
        </p:nvSpPr>
        <p:spPr>
          <a:xfrm>
            <a:off x="955475" y="4227475"/>
            <a:ext cx="1170600" cy="2496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23"/>
          <p:cNvSpPr txBox="1">
            <a:spLocks noGrp="1"/>
          </p:cNvSpPr>
          <p:nvPr>
            <p:ph type="title"/>
          </p:nvPr>
        </p:nvSpPr>
        <p:spPr>
          <a:xfrm>
            <a:off x="845700" y="461962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3"/>
          <p:cNvSpPr/>
          <p:nvPr/>
        </p:nvSpPr>
        <p:spPr>
          <a:xfrm>
            <a:off x="-1" y="0"/>
            <a:ext cx="9555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3"/>
          <p:cNvSpPr/>
          <p:nvPr/>
        </p:nvSpPr>
        <p:spPr>
          <a:xfrm>
            <a:off x="8193574" y="0"/>
            <a:ext cx="9555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0" name="Google Shape;210;p23"/>
          <p:cNvSpPr txBox="1">
            <a:spLocks noGrp="1"/>
          </p:cNvSpPr>
          <p:nvPr>
            <p:ph type="subTitle" idx="9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CUSTOM_13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>
            <a:spLocks noGrp="1"/>
          </p:cNvSpPr>
          <p:nvPr>
            <p:ph type="subTitle" idx="1"/>
          </p:nvPr>
        </p:nvSpPr>
        <p:spPr>
          <a:xfrm>
            <a:off x="952500" y="3477000"/>
            <a:ext cx="2247900" cy="999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24"/>
          <p:cNvSpPr txBox="1">
            <a:spLocks noGrp="1"/>
          </p:cNvSpPr>
          <p:nvPr>
            <p:ph type="title"/>
          </p:nvPr>
        </p:nvSpPr>
        <p:spPr>
          <a:xfrm>
            <a:off x="845700" y="474224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4"/>
          <p:cNvSpPr txBox="1">
            <a:spLocks noGrp="1"/>
          </p:cNvSpPr>
          <p:nvPr>
            <p:ph type="title" idx="2"/>
          </p:nvPr>
        </p:nvSpPr>
        <p:spPr>
          <a:xfrm>
            <a:off x="1263898" y="3578684"/>
            <a:ext cx="16251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000" b="1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24"/>
          <p:cNvSpPr txBox="1">
            <a:spLocks noGrp="1"/>
          </p:cNvSpPr>
          <p:nvPr>
            <p:ph type="subTitle" idx="3"/>
          </p:nvPr>
        </p:nvSpPr>
        <p:spPr>
          <a:xfrm>
            <a:off x="3448050" y="3477000"/>
            <a:ext cx="2247900" cy="999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24"/>
          <p:cNvSpPr txBox="1">
            <a:spLocks noGrp="1"/>
          </p:cNvSpPr>
          <p:nvPr>
            <p:ph type="title" idx="4"/>
          </p:nvPr>
        </p:nvSpPr>
        <p:spPr>
          <a:xfrm>
            <a:off x="3759448" y="3578684"/>
            <a:ext cx="16251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000" b="1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subTitle" idx="5"/>
          </p:nvPr>
        </p:nvSpPr>
        <p:spPr>
          <a:xfrm>
            <a:off x="5943600" y="3477000"/>
            <a:ext cx="2247900" cy="999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24"/>
          <p:cNvSpPr txBox="1">
            <a:spLocks noGrp="1"/>
          </p:cNvSpPr>
          <p:nvPr>
            <p:ph type="title" idx="6"/>
          </p:nvPr>
        </p:nvSpPr>
        <p:spPr>
          <a:xfrm>
            <a:off x="6254998" y="3578684"/>
            <a:ext cx="16251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000" b="1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9" name="Google Shape;219;p24"/>
          <p:cNvSpPr/>
          <p:nvPr/>
        </p:nvSpPr>
        <p:spPr>
          <a:xfrm>
            <a:off x="1" y="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8650801" y="-16849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subTitle" idx="7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CUSTOM_14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/>
          <p:nvPr/>
        </p:nvSpPr>
        <p:spPr>
          <a:xfrm>
            <a:off x="859400" y="3811450"/>
            <a:ext cx="2769900" cy="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100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000" i="0" u="none" strike="noStrike" cap="none">
                <a:solidFill>
                  <a:schemeClr val="accen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000" i="0" u="none" strike="noStrike" cap="none">
                <a:solidFill>
                  <a:schemeClr val="accen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000" i="0" u="none" strike="noStrike" cap="none">
                <a:solidFill>
                  <a:schemeClr val="accent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endParaRPr sz="1000" i="0" u="none" strike="noStrike" cap="non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25"/>
          <p:cNvSpPr txBox="1">
            <a:spLocks noGrp="1"/>
          </p:cNvSpPr>
          <p:nvPr>
            <p:ph type="title"/>
          </p:nvPr>
        </p:nvSpPr>
        <p:spPr>
          <a:xfrm>
            <a:off x="952500" y="666600"/>
            <a:ext cx="3619500" cy="12585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25"/>
          <p:cNvSpPr txBox="1">
            <a:spLocks noGrp="1"/>
          </p:cNvSpPr>
          <p:nvPr>
            <p:ph type="subTitle" idx="1"/>
          </p:nvPr>
        </p:nvSpPr>
        <p:spPr>
          <a:xfrm>
            <a:off x="843600" y="2051500"/>
            <a:ext cx="3154200" cy="9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solidFill>
                  <a:srgbClr val="59595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 sz="1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7" name="Google Shape;227;p25"/>
          <p:cNvSpPr/>
          <p:nvPr/>
        </p:nvSpPr>
        <p:spPr>
          <a:xfrm>
            <a:off x="1" y="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9" name="Google Shape;229;p25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1">
  <p:cSld name="CUSTOM_15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 txBox="1">
            <a:spLocks noGrp="1"/>
          </p:cNvSpPr>
          <p:nvPr>
            <p:ph type="title"/>
          </p:nvPr>
        </p:nvSpPr>
        <p:spPr>
          <a:xfrm>
            <a:off x="845700" y="465851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6"/>
          <p:cNvSpPr/>
          <p:nvPr/>
        </p:nvSpPr>
        <p:spPr>
          <a:xfrm>
            <a:off x="1" y="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6"/>
          <p:cNvSpPr/>
          <p:nvPr/>
        </p:nvSpPr>
        <p:spPr>
          <a:xfrm>
            <a:off x="8650801" y="466080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2">
  <p:cSld name="CUSTOM_15_1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>
            <a:spLocks noGrp="1"/>
          </p:cNvSpPr>
          <p:nvPr>
            <p:ph type="title"/>
          </p:nvPr>
        </p:nvSpPr>
        <p:spPr>
          <a:xfrm>
            <a:off x="845700" y="465851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7"/>
          <p:cNvSpPr/>
          <p:nvPr/>
        </p:nvSpPr>
        <p:spPr>
          <a:xfrm>
            <a:off x="1" y="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7"/>
          <p:cNvSpPr/>
          <p:nvPr/>
        </p:nvSpPr>
        <p:spPr>
          <a:xfrm>
            <a:off x="8650801" y="-16849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" name="Google Shape;241;p27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3">
  <p:cSld name="CUSTOM_15_1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>
            <a:spLocks noGrp="1"/>
          </p:cNvSpPr>
          <p:nvPr>
            <p:ph type="title"/>
          </p:nvPr>
        </p:nvSpPr>
        <p:spPr>
          <a:xfrm>
            <a:off x="845700" y="465851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28"/>
          <p:cNvSpPr/>
          <p:nvPr/>
        </p:nvSpPr>
        <p:spPr>
          <a:xfrm>
            <a:off x="1" y="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28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ly Title 4">
  <p:cSld name="CUSTOM_2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9"/>
          <p:cNvSpPr/>
          <p:nvPr/>
        </p:nvSpPr>
        <p:spPr>
          <a:xfrm>
            <a:off x="5556650" y="0"/>
            <a:ext cx="3587400" cy="51435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9"/>
          <p:cNvSpPr txBox="1">
            <a:spLocks noGrp="1"/>
          </p:cNvSpPr>
          <p:nvPr>
            <p:ph type="title"/>
          </p:nvPr>
        </p:nvSpPr>
        <p:spPr>
          <a:xfrm>
            <a:off x="845700" y="465851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2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29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f Section + Descripcion 2">
  <p:cSld name="CUSTOM_17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/>
          <p:nvPr/>
        </p:nvSpPr>
        <p:spPr>
          <a:xfrm>
            <a:off x="0" y="0"/>
            <a:ext cx="29898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30"/>
          <p:cNvSpPr txBox="1">
            <a:spLocks noGrp="1"/>
          </p:cNvSpPr>
          <p:nvPr>
            <p:ph type="title"/>
          </p:nvPr>
        </p:nvSpPr>
        <p:spPr>
          <a:xfrm>
            <a:off x="6154850" y="1020875"/>
            <a:ext cx="2136000" cy="12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55" name="Google Shape;255;p30"/>
          <p:cNvSpPr txBox="1">
            <a:spLocks noGrp="1"/>
          </p:cNvSpPr>
          <p:nvPr>
            <p:ph type="subTitle" idx="1"/>
          </p:nvPr>
        </p:nvSpPr>
        <p:spPr>
          <a:xfrm>
            <a:off x="5145575" y="2803075"/>
            <a:ext cx="31464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6" name="Google Shape;256;p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30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8650800" y="2571745"/>
            <a:ext cx="493200" cy="25719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903450" y="1155204"/>
            <a:ext cx="7337100" cy="34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AutoNum type="arabicPeriod"/>
              <a:defRPr sz="1200"/>
            </a:lvl1pPr>
            <a:lvl2pPr marL="914400" lvl="1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 sz="1300"/>
            </a:lvl2pPr>
            <a:lvl3pPr marL="1371600" lvl="2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romanLcPeriod"/>
              <a:defRPr sz="1300"/>
            </a:lvl3pPr>
            <a:lvl4pPr marL="1828800" lvl="3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rabicPeriod"/>
              <a:defRPr sz="1300"/>
            </a:lvl4pPr>
            <a:lvl5pPr marL="2286000" lvl="4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 sz="1300"/>
            </a:lvl5pPr>
            <a:lvl6pPr marL="2743200" lvl="5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romanLcPeriod"/>
              <a:defRPr sz="1300"/>
            </a:lvl6pPr>
            <a:lvl7pPr marL="3200400" lvl="6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rabicPeriod"/>
              <a:defRPr sz="1300"/>
            </a:lvl7pPr>
            <a:lvl8pPr marL="3657600" lvl="7" indent="-2984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 sz="1300"/>
            </a:lvl8pPr>
            <a:lvl9pPr marL="4114800" lvl="8" indent="-2984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Muli"/>
              <a:buAutoNum type="romanLcPeriod"/>
              <a:defRPr sz="1300"/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1" y="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8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/>
          <p:nvPr/>
        </p:nvSpPr>
        <p:spPr>
          <a:xfrm>
            <a:off x="1" y="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31"/>
          <p:cNvSpPr/>
          <p:nvPr/>
        </p:nvSpPr>
        <p:spPr>
          <a:xfrm>
            <a:off x="8650801" y="-16849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1"/>
          <p:cNvSpPr/>
          <p:nvPr/>
        </p:nvSpPr>
        <p:spPr>
          <a:xfrm>
            <a:off x="1" y="4667326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1"/>
          <p:cNvSpPr/>
          <p:nvPr/>
        </p:nvSpPr>
        <p:spPr>
          <a:xfrm>
            <a:off x="8650801" y="4650476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4" name="Google Shape;264;p31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0">
    <p:bg>
      <p:bgPr>
        <a:solidFill>
          <a:schemeClr val="accent1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32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74200" y="2143874"/>
            <a:ext cx="3555600" cy="24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■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•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o"/>
              <a:defRPr sz="1200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▪"/>
              <a:defRPr sz="1200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 sz="1200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 sz="1200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 sz="1200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 sz="1200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ts val="14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717175" y="928850"/>
            <a:ext cx="3555600" cy="3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Arial"/>
              <a:buChar char="■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•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o"/>
              <a:defRPr sz="1200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▪"/>
              <a:defRPr sz="1200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 sz="1200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■"/>
              <a:defRPr sz="1200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●"/>
              <a:defRPr sz="1200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  <a:defRPr sz="1200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ts val="14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838525" y="461900"/>
            <a:ext cx="518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0" y="1"/>
            <a:ext cx="493200" cy="23700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0" y="2852726"/>
            <a:ext cx="493200" cy="22950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3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45700" y="465851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/>
          <p:nvPr/>
        </p:nvSpPr>
        <p:spPr>
          <a:xfrm>
            <a:off x="4572000" y="-717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845700" y="501725"/>
            <a:ext cx="3216600" cy="14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845700" y="2378000"/>
            <a:ext cx="3216600" cy="20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179999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300"/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300"/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300"/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300"/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300"/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300"/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300"/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3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/>
          <p:nvPr/>
        </p:nvSpPr>
        <p:spPr>
          <a:xfrm>
            <a:off x="300" y="0"/>
            <a:ext cx="9144000" cy="5143500"/>
          </a:xfrm>
          <a:prstGeom prst="rect">
            <a:avLst/>
          </a:prstGeom>
          <a:solidFill>
            <a:srgbClr val="666666">
              <a:alpha val="383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388100" y="1464200"/>
            <a:ext cx="6367800" cy="20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9" name="Google Shape;49;p8"/>
          <p:cNvSpPr/>
          <p:nvPr/>
        </p:nvSpPr>
        <p:spPr>
          <a:xfrm rot="5400000">
            <a:off x="4358230" y="360575"/>
            <a:ext cx="438000" cy="91545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8"/>
          <p:cNvSpPr/>
          <p:nvPr/>
        </p:nvSpPr>
        <p:spPr>
          <a:xfrm>
            <a:off x="1" y="1"/>
            <a:ext cx="493200" cy="4827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44325" y="1020875"/>
            <a:ext cx="2136000" cy="124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1"/>
          </p:nvPr>
        </p:nvSpPr>
        <p:spPr>
          <a:xfrm>
            <a:off x="844325" y="2803075"/>
            <a:ext cx="31464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7" name="Google Shape;57;p9"/>
          <p:cNvSpPr/>
          <p:nvPr/>
        </p:nvSpPr>
        <p:spPr>
          <a:xfrm>
            <a:off x="4573593" y="0"/>
            <a:ext cx="438000" cy="51435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Roboto"/>
              <a:buNone/>
              <a:defRPr sz="34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boto"/>
              <a:buNone/>
              <a:defRPr sz="3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boto"/>
              <a:buNone/>
              <a:defRPr sz="3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boto"/>
              <a:buNone/>
              <a:defRPr sz="3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boto"/>
              <a:buNone/>
              <a:defRPr sz="3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boto"/>
              <a:buNone/>
              <a:defRPr sz="3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boto"/>
              <a:buNone/>
              <a:defRPr sz="3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boto"/>
              <a:buNone/>
              <a:defRPr sz="3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boto"/>
              <a:buNone/>
              <a:defRPr sz="3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ato"/>
              <a:buChar char="●"/>
              <a:defRPr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ato"/>
              <a:buChar char="○"/>
              <a:defRPr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ato"/>
              <a:buChar char="■"/>
              <a:defRPr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ato"/>
              <a:buChar char="●"/>
              <a:defRPr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ato"/>
              <a:buChar char="○"/>
              <a:defRPr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ato"/>
              <a:buChar char="■"/>
              <a:defRPr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ato"/>
              <a:buChar char="●"/>
              <a:defRPr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ato"/>
              <a:buChar char="○"/>
              <a:defRPr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Lato"/>
              <a:buChar char="■"/>
              <a:defRPr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2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16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5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9.pn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5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5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5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5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5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5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 txBox="1">
            <a:spLocks noGrp="1"/>
          </p:cNvSpPr>
          <p:nvPr>
            <p:ph type="ctrTitle"/>
          </p:nvPr>
        </p:nvSpPr>
        <p:spPr>
          <a:xfrm>
            <a:off x="0" y="1215900"/>
            <a:ext cx="7986600" cy="257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100"/>
              <a:t>Predicting the likelihood of readmission within 30 days for diabetic patients for hospitals in Singapore</a:t>
            </a:r>
            <a:endParaRPr sz="6000"/>
          </a:p>
        </p:txBody>
      </p:sp>
      <p:sp>
        <p:nvSpPr>
          <p:cNvPr id="273" name="Google Shape;273;p33"/>
          <p:cNvSpPr/>
          <p:nvPr/>
        </p:nvSpPr>
        <p:spPr>
          <a:xfrm>
            <a:off x="559291" y="3526027"/>
            <a:ext cx="491100" cy="5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3"/>
          <p:cNvSpPr txBox="1"/>
          <p:nvPr/>
        </p:nvSpPr>
        <p:spPr>
          <a:xfrm>
            <a:off x="4417525" y="4024150"/>
            <a:ext cx="4592400" cy="103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Muhammad Ihsan Bin Mohammad Azmi (U2021160B)</a:t>
            </a:r>
            <a:endParaRPr sz="1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Lim Yan Di (U2010984H)</a:t>
            </a:r>
            <a:endParaRPr sz="1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Lau Shing Hung (U2021155C)</a:t>
            </a:r>
            <a:endParaRPr sz="1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Faith Lee Kai Ling (U2022307C)</a:t>
            </a:r>
            <a:endParaRPr sz="1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Lek Jie Kai (U2021229C)</a:t>
            </a:r>
            <a:endParaRPr sz="11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2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Singapore’s High Readmission Rate </a:t>
            </a:r>
            <a:endParaRPr/>
          </a:p>
        </p:txBody>
      </p:sp>
      <p:sp>
        <p:nvSpPr>
          <p:cNvPr id="375" name="Google Shape;375;p4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76" name="Google Shape;376;p42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377" name="Google Shape;377;p42"/>
          <p:cNvSpPr txBox="1"/>
          <p:nvPr/>
        </p:nvSpPr>
        <p:spPr>
          <a:xfrm>
            <a:off x="1312175" y="1938025"/>
            <a:ext cx="26418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Frequent admitters are high-cost patients and they contribute to bed shortage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78" name="Google Shape;378;p42"/>
          <p:cNvCxnSpPr/>
          <p:nvPr/>
        </p:nvCxnSpPr>
        <p:spPr>
          <a:xfrm>
            <a:off x="4073400" y="2309950"/>
            <a:ext cx="997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9" name="Google Shape;379;p42"/>
          <p:cNvSpPr txBox="1"/>
          <p:nvPr/>
        </p:nvSpPr>
        <p:spPr>
          <a:xfrm>
            <a:off x="5432225" y="1207475"/>
            <a:ext cx="22131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By reducing avoidable readmissions: 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42"/>
          <p:cNvSpPr txBox="1"/>
          <p:nvPr/>
        </p:nvSpPr>
        <p:spPr>
          <a:xfrm>
            <a:off x="5432225" y="1894300"/>
            <a:ext cx="26418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Healthcare expenditure reduced, limited healthcare resources will not be wasted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1" name="Google Shape;381;p42"/>
          <p:cNvSpPr txBox="1"/>
          <p:nvPr/>
        </p:nvSpPr>
        <p:spPr>
          <a:xfrm>
            <a:off x="1312175" y="3148875"/>
            <a:ext cx="26418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Readmission rates are a benchmark of quality for healthcare systems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82" name="Google Shape;382;p42"/>
          <p:cNvCxnSpPr/>
          <p:nvPr/>
        </p:nvCxnSpPr>
        <p:spPr>
          <a:xfrm>
            <a:off x="4070175" y="3529525"/>
            <a:ext cx="997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3" name="Google Shape;383;p42"/>
          <p:cNvSpPr txBox="1"/>
          <p:nvPr/>
        </p:nvSpPr>
        <p:spPr>
          <a:xfrm>
            <a:off x="5432225" y="3041175"/>
            <a:ext cx="26418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Patients receive better quality care, reduce financial pressure and psychological stress on patients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3"/>
          <p:cNvSpPr txBox="1">
            <a:spLocks noGrp="1"/>
          </p:cNvSpPr>
          <p:nvPr>
            <p:ph type="title" idx="2"/>
          </p:nvPr>
        </p:nvSpPr>
        <p:spPr>
          <a:xfrm>
            <a:off x="834750" y="382050"/>
            <a:ext cx="55047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of project</a:t>
            </a:r>
            <a:endParaRPr/>
          </a:p>
        </p:txBody>
      </p:sp>
      <p:sp>
        <p:nvSpPr>
          <p:cNvPr id="389" name="Google Shape;389;p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90" name="Google Shape;390;p43"/>
          <p:cNvSpPr txBox="1">
            <a:spLocks noGrp="1"/>
          </p:cNvSpPr>
          <p:nvPr>
            <p:ph type="subTitle" idx="3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391" name="Google Shape;391;p43"/>
          <p:cNvSpPr txBox="1">
            <a:spLocks noGrp="1"/>
          </p:cNvSpPr>
          <p:nvPr>
            <p:ph type="title" idx="2"/>
          </p:nvPr>
        </p:nvSpPr>
        <p:spPr>
          <a:xfrm>
            <a:off x="1401150" y="2086938"/>
            <a:ext cx="6341700" cy="9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solidFill>
                  <a:schemeClr val="accent2"/>
                </a:solidFill>
              </a:rPr>
              <a:t>Diabetes patient readmission</a:t>
            </a:r>
            <a:endParaRPr sz="47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4"/>
          <p:cNvSpPr txBox="1">
            <a:spLocks noGrp="1"/>
          </p:cNvSpPr>
          <p:nvPr>
            <p:ph type="title"/>
          </p:nvPr>
        </p:nvSpPr>
        <p:spPr>
          <a:xfrm>
            <a:off x="1036388" y="1595538"/>
            <a:ext cx="3205800" cy="197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6200">
                <a:solidFill>
                  <a:schemeClr val="lt1"/>
                </a:solidFill>
              </a:rPr>
              <a:t>400,000</a:t>
            </a:r>
            <a:endParaRPr sz="2500">
              <a:solidFill>
                <a:schemeClr val="lt1"/>
              </a:solidFill>
            </a:endParaRPr>
          </a:p>
        </p:txBody>
      </p:sp>
      <p:sp>
        <p:nvSpPr>
          <p:cNvPr id="397" name="Google Shape;397;p44"/>
          <p:cNvSpPr txBox="1">
            <a:spLocks noGrp="1"/>
          </p:cNvSpPr>
          <p:nvPr>
            <p:ph type="subTitle" idx="1"/>
          </p:nvPr>
        </p:nvSpPr>
        <p:spPr>
          <a:xfrm>
            <a:off x="1036400" y="2797475"/>
            <a:ext cx="3205800" cy="4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diagnosed with diabetes in 2021</a:t>
            </a:r>
            <a:endParaRPr sz="2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8" name="Google Shape;398;p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99" name="Google Shape;399;p44"/>
          <p:cNvSpPr txBox="1">
            <a:spLocks noGrp="1"/>
          </p:cNvSpPr>
          <p:nvPr>
            <p:ph type="subTitle" idx="3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400" name="Google Shape;400;p44"/>
          <p:cNvSpPr txBox="1">
            <a:spLocks noGrp="1"/>
          </p:cNvSpPr>
          <p:nvPr>
            <p:ph type="title"/>
          </p:nvPr>
        </p:nvSpPr>
        <p:spPr>
          <a:xfrm>
            <a:off x="4901813" y="1576963"/>
            <a:ext cx="3205800" cy="197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6200">
                <a:solidFill>
                  <a:schemeClr val="lt1"/>
                </a:solidFill>
              </a:rPr>
              <a:t>430,000</a:t>
            </a:r>
            <a:endParaRPr sz="6200">
              <a:solidFill>
                <a:schemeClr val="lt1"/>
              </a:solidFill>
            </a:endParaRPr>
          </a:p>
        </p:txBody>
      </p:sp>
      <p:sp>
        <p:nvSpPr>
          <p:cNvPr id="401" name="Google Shape;401;p44"/>
          <p:cNvSpPr txBox="1">
            <a:spLocks noGrp="1"/>
          </p:cNvSpPr>
          <p:nvPr>
            <p:ph type="subTitle" idx="1"/>
          </p:nvPr>
        </p:nvSpPr>
        <p:spPr>
          <a:xfrm>
            <a:off x="4901825" y="2797475"/>
            <a:ext cx="3205800" cy="4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aged 18-69 diagnosed with pre-diabetes</a:t>
            </a:r>
            <a:endParaRPr sz="2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2" name="Google Shape;402;p44"/>
          <p:cNvSpPr txBox="1">
            <a:spLocks noGrp="1"/>
          </p:cNvSpPr>
          <p:nvPr>
            <p:ph type="title" idx="2"/>
          </p:nvPr>
        </p:nvSpPr>
        <p:spPr>
          <a:xfrm>
            <a:off x="839107" y="50528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Diabetes in Singapore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5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Diabetes in Singapore</a:t>
            </a:r>
            <a:endParaRPr/>
          </a:p>
        </p:txBody>
      </p:sp>
      <p:sp>
        <p:nvSpPr>
          <p:cNvPr id="408" name="Google Shape;408;p45"/>
          <p:cNvSpPr txBox="1">
            <a:spLocks noGrp="1"/>
          </p:cNvSpPr>
          <p:nvPr>
            <p:ph type="body" idx="1"/>
          </p:nvPr>
        </p:nvSpPr>
        <p:spPr>
          <a:xfrm>
            <a:off x="871075" y="1576250"/>
            <a:ext cx="5670300" cy="18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Readmissions of diabetes patients due to non-diabetes causes have been on the rise.</a:t>
            </a:r>
            <a:endParaRPr sz="17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/>
              <a:t>Important to provide support to diabetes patients.</a:t>
            </a:r>
            <a:endParaRPr sz="17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700"/>
              <a:t>Reduce their hospital readmission rates through proper care.</a:t>
            </a:r>
            <a:endParaRPr sz="1700"/>
          </a:p>
        </p:txBody>
      </p:sp>
      <p:sp>
        <p:nvSpPr>
          <p:cNvPr id="409" name="Google Shape;409;p4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410" name="Google Shape;410;p45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grpSp>
        <p:nvGrpSpPr>
          <p:cNvPr id="411" name="Google Shape;411;p45"/>
          <p:cNvGrpSpPr/>
          <p:nvPr/>
        </p:nvGrpSpPr>
        <p:grpSpPr>
          <a:xfrm>
            <a:off x="6787455" y="1349329"/>
            <a:ext cx="1555601" cy="2444839"/>
            <a:chOff x="7280398" y="2805793"/>
            <a:chExt cx="939202" cy="1588073"/>
          </a:xfrm>
        </p:grpSpPr>
        <p:grpSp>
          <p:nvGrpSpPr>
            <p:cNvPr id="412" name="Google Shape;412;p45"/>
            <p:cNvGrpSpPr/>
            <p:nvPr/>
          </p:nvGrpSpPr>
          <p:grpSpPr>
            <a:xfrm>
              <a:off x="7280398" y="2805793"/>
              <a:ext cx="939202" cy="1588073"/>
              <a:chOff x="7280398" y="2805793"/>
              <a:chExt cx="939202" cy="1588073"/>
            </a:xfrm>
          </p:grpSpPr>
          <p:sp>
            <p:nvSpPr>
              <p:cNvPr id="413" name="Google Shape;413;p45"/>
              <p:cNvSpPr/>
              <p:nvPr/>
            </p:nvSpPr>
            <p:spPr>
              <a:xfrm>
                <a:off x="7280398" y="3729250"/>
                <a:ext cx="595597" cy="664616"/>
              </a:xfrm>
              <a:custGeom>
                <a:avLst/>
                <a:gdLst/>
                <a:ahLst/>
                <a:cxnLst/>
                <a:rect l="l" t="t" r="r" b="b"/>
                <a:pathLst>
                  <a:path w="23567" h="26298" extrusionOk="0">
                    <a:moveTo>
                      <a:pt x="0" y="1"/>
                    </a:moveTo>
                    <a:lnTo>
                      <a:pt x="0" y="1745"/>
                    </a:lnTo>
                    <a:lnTo>
                      <a:pt x="4397" y="1745"/>
                    </a:lnTo>
                    <a:lnTo>
                      <a:pt x="4397" y="25426"/>
                    </a:lnTo>
                    <a:lnTo>
                      <a:pt x="5269" y="26298"/>
                    </a:lnTo>
                    <a:lnTo>
                      <a:pt x="22695" y="26298"/>
                    </a:lnTo>
                    <a:lnTo>
                      <a:pt x="23567" y="25426"/>
                    </a:lnTo>
                    <a:lnTo>
                      <a:pt x="23567" y="9395"/>
                    </a:lnTo>
                    <a:lnTo>
                      <a:pt x="21823" y="9395"/>
                    </a:lnTo>
                    <a:lnTo>
                      <a:pt x="21823" y="24554"/>
                    </a:lnTo>
                    <a:lnTo>
                      <a:pt x="6141" y="24554"/>
                    </a:lnTo>
                    <a:lnTo>
                      <a:pt x="6141" y="873"/>
                    </a:lnTo>
                    <a:lnTo>
                      <a:pt x="526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14" name="Google Shape;414;p45"/>
              <p:cNvSpPr/>
              <p:nvPr/>
            </p:nvSpPr>
            <p:spPr>
              <a:xfrm>
                <a:off x="7491348" y="2805793"/>
                <a:ext cx="728252" cy="1195061"/>
              </a:xfrm>
              <a:custGeom>
                <a:avLst/>
                <a:gdLst/>
                <a:ahLst/>
                <a:cxnLst/>
                <a:rect l="l" t="t" r="r" b="b"/>
                <a:pathLst>
                  <a:path w="28816" h="47287" extrusionOk="0">
                    <a:moveTo>
                      <a:pt x="8011" y="0"/>
                    </a:moveTo>
                    <a:lnTo>
                      <a:pt x="1" y="5574"/>
                    </a:lnTo>
                    <a:lnTo>
                      <a:pt x="1" y="34508"/>
                    </a:lnTo>
                    <a:lnTo>
                      <a:pt x="5810" y="40317"/>
                    </a:lnTo>
                    <a:lnTo>
                      <a:pt x="5810" y="44327"/>
                    </a:lnTo>
                    <a:lnTo>
                      <a:pt x="9122" y="44327"/>
                    </a:lnTo>
                    <a:lnTo>
                      <a:pt x="9122" y="40317"/>
                    </a:lnTo>
                    <a:lnTo>
                      <a:pt x="12490" y="40317"/>
                    </a:lnTo>
                    <a:lnTo>
                      <a:pt x="12490" y="47286"/>
                    </a:lnTo>
                    <a:lnTo>
                      <a:pt x="16326" y="47286"/>
                    </a:lnTo>
                    <a:lnTo>
                      <a:pt x="16326" y="40317"/>
                    </a:lnTo>
                    <a:lnTo>
                      <a:pt x="23006" y="40317"/>
                    </a:lnTo>
                    <a:lnTo>
                      <a:pt x="28815" y="34508"/>
                    </a:lnTo>
                    <a:lnTo>
                      <a:pt x="28815" y="5574"/>
                    </a:lnTo>
                    <a:lnTo>
                      <a:pt x="20805" y="0"/>
                    </a:lnTo>
                    <a:close/>
                  </a:path>
                </a:pathLst>
              </a:custGeom>
              <a:solidFill>
                <a:srgbClr val="FFFEFD"/>
              </a:solidFill>
              <a:ln w="19050" cap="flat" cmpd="sng">
                <a:solidFill>
                  <a:srgbClr val="CAD3D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15" name="Google Shape;415;p45"/>
            <p:cNvSpPr/>
            <p:nvPr/>
          </p:nvSpPr>
          <p:spPr>
            <a:xfrm>
              <a:off x="7585286" y="3643197"/>
              <a:ext cx="540250" cy="342493"/>
            </a:xfrm>
            <a:custGeom>
              <a:avLst/>
              <a:gdLst/>
              <a:ahLst/>
              <a:cxnLst/>
              <a:rect l="l" t="t" r="r" b="b"/>
              <a:pathLst>
                <a:path w="21377" h="13552" extrusionOk="0">
                  <a:moveTo>
                    <a:pt x="0" y="0"/>
                  </a:moveTo>
                  <a:lnTo>
                    <a:pt x="0" y="213"/>
                  </a:lnTo>
                  <a:lnTo>
                    <a:pt x="4588" y="4801"/>
                  </a:lnTo>
                  <a:lnTo>
                    <a:pt x="9530" y="4801"/>
                  </a:lnTo>
                  <a:lnTo>
                    <a:pt x="9460" y="13552"/>
                  </a:lnTo>
                  <a:lnTo>
                    <a:pt x="11808" y="13552"/>
                  </a:lnTo>
                  <a:lnTo>
                    <a:pt x="11846" y="4801"/>
                  </a:lnTo>
                  <a:lnTo>
                    <a:pt x="16788" y="4801"/>
                  </a:lnTo>
                  <a:lnTo>
                    <a:pt x="21376" y="213"/>
                  </a:lnTo>
                  <a:lnTo>
                    <a:pt x="21376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45"/>
            <p:cNvSpPr/>
            <p:nvPr/>
          </p:nvSpPr>
          <p:spPr>
            <a:xfrm>
              <a:off x="7585286" y="3507812"/>
              <a:ext cx="540250" cy="137735"/>
            </a:xfrm>
            <a:custGeom>
              <a:avLst/>
              <a:gdLst/>
              <a:ahLst/>
              <a:cxnLst/>
              <a:rect l="l" t="t" r="r" b="b"/>
              <a:pathLst>
                <a:path w="21377" h="5450" extrusionOk="0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5"/>
            <p:cNvSpPr/>
            <p:nvPr/>
          </p:nvSpPr>
          <p:spPr>
            <a:xfrm>
              <a:off x="7585286" y="3379883"/>
              <a:ext cx="540250" cy="137735"/>
            </a:xfrm>
            <a:custGeom>
              <a:avLst/>
              <a:gdLst/>
              <a:ahLst/>
              <a:cxnLst/>
              <a:rect l="l" t="t" r="r" b="b"/>
              <a:pathLst>
                <a:path w="21377" h="5450" extrusionOk="0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45"/>
            <p:cNvSpPr/>
            <p:nvPr/>
          </p:nvSpPr>
          <p:spPr>
            <a:xfrm>
              <a:off x="7585286" y="3251954"/>
              <a:ext cx="540250" cy="137735"/>
            </a:xfrm>
            <a:custGeom>
              <a:avLst/>
              <a:gdLst/>
              <a:ahLst/>
              <a:cxnLst/>
              <a:rect l="l" t="t" r="r" b="b"/>
              <a:pathLst>
                <a:path w="21377" h="5450" extrusionOk="0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45"/>
            <p:cNvSpPr/>
            <p:nvPr/>
          </p:nvSpPr>
          <p:spPr>
            <a:xfrm>
              <a:off x="7585286" y="3124024"/>
              <a:ext cx="540250" cy="137735"/>
            </a:xfrm>
            <a:custGeom>
              <a:avLst/>
              <a:gdLst/>
              <a:ahLst/>
              <a:cxnLst/>
              <a:rect l="l" t="t" r="r" b="b"/>
              <a:pathLst>
                <a:path w="21377" h="5450" extrusionOk="0">
                  <a:moveTo>
                    <a:pt x="0" y="1"/>
                  </a:moveTo>
                  <a:lnTo>
                    <a:pt x="0" y="5450"/>
                  </a:lnTo>
                  <a:lnTo>
                    <a:pt x="21376" y="5450"/>
                  </a:lnTo>
                  <a:lnTo>
                    <a:pt x="21376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45"/>
            <p:cNvSpPr/>
            <p:nvPr/>
          </p:nvSpPr>
          <p:spPr>
            <a:xfrm>
              <a:off x="7585286" y="3002716"/>
              <a:ext cx="540250" cy="131114"/>
            </a:xfrm>
            <a:custGeom>
              <a:avLst/>
              <a:gdLst/>
              <a:ahLst/>
              <a:cxnLst/>
              <a:rect l="l" t="t" r="r" b="b"/>
              <a:pathLst>
                <a:path w="21377" h="5188" extrusionOk="0">
                  <a:moveTo>
                    <a:pt x="0" y="0"/>
                  </a:moveTo>
                  <a:lnTo>
                    <a:pt x="0" y="5187"/>
                  </a:lnTo>
                  <a:lnTo>
                    <a:pt x="21376" y="5187"/>
                  </a:lnTo>
                  <a:lnTo>
                    <a:pt x="2137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6"/>
          <p:cNvSpPr/>
          <p:nvPr/>
        </p:nvSpPr>
        <p:spPr>
          <a:xfrm>
            <a:off x="0" y="0"/>
            <a:ext cx="9144000" cy="3330600"/>
          </a:xfrm>
          <a:prstGeom prst="rect">
            <a:avLst/>
          </a:prstGeom>
          <a:solidFill>
            <a:srgbClr val="666666">
              <a:alpha val="223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6" name="Google Shape;426;p46"/>
          <p:cNvPicPr preferRelativeResize="0"/>
          <p:nvPr/>
        </p:nvPicPr>
        <p:blipFill rotWithShape="1">
          <a:blip r:embed="rId3">
            <a:alphaModFix/>
          </a:blip>
          <a:srcRect t="29774" b="15613"/>
          <a:stretch/>
        </p:blipFill>
        <p:spPr>
          <a:xfrm>
            <a:off x="0" y="0"/>
            <a:ext cx="9143999" cy="3330639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6"/>
          <p:cNvSpPr txBox="1">
            <a:spLocks noGrp="1"/>
          </p:cNvSpPr>
          <p:nvPr>
            <p:ph type="title"/>
          </p:nvPr>
        </p:nvSpPr>
        <p:spPr>
          <a:xfrm>
            <a:off x="820440" y="2547475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Current operations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28" name="Google Shape;428;p46"/>
          <p:cNvSpPr txBox="1">
            <a:spLocks noGrp="1"/>
          </p:cNvSpPr>
          <p:nvPr>
            <p:ph type="subTitle" idx="1"/>
          </p:nvPr>
        </p:nvSpPr>
        <p:spPr>
          <a:xfrm>
            <a:off x="844325" y="3691501"/>
            <a:ext cx="5133600" cy="87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Measures put in place to tackle the issue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9" name="Google Shape;429;p46"/>
          <p:cNvSpPr/>
          <p:nvPr/>
        </p:nvSpPr>
        <p:spPr>
          <a:xfrm>
            <a:off x="952501" y="3586506"/>
            <a:ext cx="491100" cy="5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4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431" name="Google Shape;431;p46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7"/>
          <p:cNvSpPr txBox="1">
            <a:spLocks noGrp="1"/>
          </p:cNvSpPr>
          <p:nvPr>
            <p:ph type="title"/>
          </p:nvPr>
        </p:nvSpPr>
        <p:spPr>
          <a:xfrm>
            <a:off x="845700" y="-676275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Services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437" name="Google Shape;437;p47"/>
          <p:cNvPicPr preferRelativeResize="0"/>
          <p:nvPr/>
        </p:nvPicPr>
        <p:blipFill rotWithShape="1">
          <a:blip r:embed="rId3">
            <a:alphaModFix/>
          </a:blip>
          <a:srcRect t="22974" b="34893"/>
          <a:stretch/>
        </p:blipFill>
        <p:spPr>
          <a:xfrm>
            <a:off x="0" y="-1138175"/>
            <a:ext cx="9144000" cy="25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47"/>
          <p:cNvSpPr txBox="1">
            <a:spLocks noGrp="1"/>
          </p:cNvSpPr>
          <p:nvPr>
            <p:ph type="title" idx="5"/>
          </p:nvPr>
        </p:nvSpPr>
        <p:spPr>
          <a:xfrm>
            <a:off x="305275" y="1981538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Prediction tools</a:t>
            </a:r>
            <a:endParaRPr sz="2100"/>
          </a:p>
        </p:txBody>
      </p:sp>
      <p:sp>
        <p:nvSpPr>
          <p:cNvPr id="439" name="Google Shape;439;p47"/>
          <p:cNvSpPr txBox="1">
            <a:spLocks noGrp="1"/>
          </p:cNvSpPr>
          <p:nvPr>
            <p:ph type="subTitle" idx="2"/>
          </p:nvPr>
        </p:nvSpPr>
        <p:spPr>
          <a:xfrm>
            <a:off x="606675" y="2443950"/>
            <a:ext cx="6802500" cy="18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" sz="1600" u="sng">
                <a:latin typeface="Lato"/>
                <a:ea typeface="Lato"/>
                <a:cs typeface="Lato"/>
                <a:sym typeface="Lato"/>
              </a:rPr>
              <a:t>Web-based prediction tool (NUS)</a:t>
            </a:r>
            <a:endParaRPr sz="1600" u="sng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Predicted risk of 15-day readmission and facilitate targeted interventions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Accuracy rate of about 65%.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20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Lato"/>
              <a:buNone/>
            </a:pPr>
            <a:r>
              <a:rPr lang="en" sz="1600" u="sng">
                <a:latin typeface="Lato"/>
                <a:ea typeface="Lato"/>
                <a:cs typeface="Lato"/>
                <a:sym typeface="Lato"/>
              </a:rPr>
              <a:t>GEMINI (NUS)</a:t>
            </a:r>
            <a:endParaRPr sz="1600" u="sng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Predicted chance of readmission and risk factors for readmission.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Issue: Aimed at </a:t>
            </a:r>
            <a:r>
              <a:rPr lang="en" sz="1600" u="sng">
                <a:latin typeface="Lato"/>
                <a:ea typeface="Lato"/>
                <a:cs typeface="Lato"/>
                <a:sym typeface="Lato"/>
              </a:rPr>
              <a:t>patients in general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, not diabetic patients.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0" name="Google Shape;440;p47"/>
          <p:cNvSpPr/>
          <p:nvPr/>
        </p:nvSpPr>
        <p:spPr>
          <a:xfrm>
            <a:off x="6889950" y="980075"/>
            <a:ext cx="911700" cy="911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1" name="Google Shape;441;p47"/>
          <p:cNvGrpSpPr/>
          <p:nvPr/>
        </p:nvGrpSpPr>
        <p:grpSpPr>
          <a:xfrm>
            <a:off x="1313425" y="980075"/>
            <a:ext cx="911700" cy="911700"/>
            <a:chOff x="1313425" y="2118250"/>
            <a:chExt cx="911700" cy="911700"/>
          </a:xfrm>
        </p:grpSpPr>
        <p:sp>
          <p:nvSpPr>
            <p:cNvPr id="442" name="Google Shape;442;p47"/>
            <p:cNvSpPr/>
            <p:nvPr/>
          </p:nvSpPr>
          <p:spPr>
            <a:xfrm>
              <a:off x="1313425" y="2118250"/>
              <a:ext cx="911700" cy="91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3" name="Google Shape;443;p47"/>
            <p:cNvGrpSpPr/>
            <p:nvPr/>
          </p:nvGrpSpPr>
          <p:grpSpPr>
            <a:xfrm>
              <a:off x="1562105" y="2381608"/>
              <a:ext cx="405871" cy="380011"/>
              <a:chOff x="-25834600" y="3564375"/>
              <a:chExt cx="296950" cy="278050"/>
            </a:xfrm>
          </p:grpSpPr>
          <p:sp>
            <p:nvSpPr>
              <p:cNvPr id="444" name="Google Shape;444;p47"/>
              <p:cNvSpPr/>
              <p:nvPr/>
            </p:nvSpPr>
            <p:spPr>
              <a:xfrm>
                <a:off x="-25694400" y="3703775"/>
                <a:ext cx="1735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5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7"/>
                      <a:pt x="158" y="694"/>
                      <a:pt x="347" y="694"/>
                    </a:cubicBezTo>
                    <a:cubicBezTo>
                      <a:pt x="536" y="694"/>
                      <a:pt x="693" y="537"/>
                      <a:pt x="693" y="347"/>
                    </a:cubicBezTo>
                    <a:cubicBezTo>
                      <a:pt x="693" y="158"/>
                      <a:pt x="504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47"/>
              <p:cNvSpPr/>
              <p:nvPr/>
            </p:nvSpPr>
            <p:spPr>
              <a:xfrm>
                <a:off x="-25591225" y="3703775"/>
                <a:ext cx="535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7"/>
                      <a:pt x="158" y="726"/>
                      <a:pt x="347" y="726"/>
                    </a:cubicBezTo>
                    <a:lnTo>
                      <a:pt x="1765" y="726"/>
                    </a:lnTo>
                    <a:cubicBezTo>
                      <a:pt x="1985" y="726"/>
                      <a:pt x="2143" y="568"/>
                      <a:pt x="2143" y="347"/>
                    </a:cubicBezTo>
                    <a:cubicBezTo>
                      <a:pt x="2143" y="158"/>
                      <a:pt x="1985" y="1"/>
                      <a:pt x="1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47"/>
              <p:cNvSpPr/>
              <p:nvPr/>
            </p:nvSpPr>
            <p:spPr>
              <a:xfrm>
                <a:off x="-25834600" y="3703775"/>
                <a:ext cx="535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26" extrusionOk="0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1796" y="726"/>
                    </a:lnTo>
                    <a:cubicBezTo>
                      <a:pt x="1985" y="726"/>
                      <a:pt x="2143" y="568"/>
                      <a:pt x="2143" y="347"/>
                    </a:cubicBezTo>
                    <a:cubicBezTo>
                      <a:pt x="2143" y="158"/>
                      <a:pt x="1985" y="1"/>
                      <a:pt x="17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47"/>
              <p:cNvSpPr/>
              <p:nvPr/>
            </p:nvSpPr>
            <p:spPr>
              <a:xfrm>
                <a:off x="-25695200" y="3564375"/>
                <a:ext cx="1735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112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765"/>
                    </a:lnTo>
                    <a:cubicBezTo>
                      <a:pt x="1" y="1954"/>
                      <a:pt x="158" y="2111"/>
                      <a:pt x="347" y="2111"/>
                    </a:cubicBezTo>
                    <a:cubicBezTo>
                      <a:pt x="536" y="2111"/>
                      <a:pt x="694" y="1954"/>
                      <a:pt x="694" y="1765"/>
                    </a:cubicBezTo>
                    <a:lnTo>
                      <a:pt x="694" y="347"/>
                    </a:ln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47"/>
              <p:cNvSpPr/>
              <p:nvPr/>
            </p:nvSpPr>
            <p:spPr>
              <a:xfrm>
                <a:off x="-25792850" y="3606125"/>
                <a:ext cx="4255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639" extrusionOk="0">
                    <a:moveTo>
                      <a:pt x="351" y="0"/>
                    </a:moveTo>
                    <a:cubicBezTo>
                      <a:pt x="260" y="0"/>
                      <a:pt x="173" y="32"/>
                      <a:pt x="126" y="95"/>
                    </a:cubicBezTo>
                    <a:cubicBezTo>
                      <a:pt x="0" y="221"/>
                      <a:pt x="0" y="441"/>
                      <a:pt x="126" y="567"/>
                    </a:cubicBezTo>
                    <a:lnTo>
                      <a:pt x="1103" y="1544"/>
                    </a:lnTo>
                    <a:cubicBezTo>
                      <a:pt x="1166" y="1607"/>
                      <a:pt x="1252" y="1639"/>
                      <a:pt x="1339" y="1639"/>
                    </a:cubicBezTo>
                    <a:cubicBezTo>
                      <a:pt x="1426" y="1639"/>
                      <a:pt x="1512" y="1607"/>
                      <a:pt x="1575" y="1544"/>
                    </a:cubicBezTo>
                    <a:cubicBezTo>
                      <a:pt x="1701" y="1418"/>
                      <a:pt x="1701" y="1198"/>
                      <a:pt x="1575" y="1071"/>
                    </a:cubicBezTo>
                    <a:lnTo>
                      <a:pt x="599" y="95"/>
                    </a:lnTo>
                    <a:cubicBezTo>
                      <a:pt x="536" y="32"/>
                      <a:pt x="441" y="0"/>
                      <a:pt x="3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47"/>
              <p:cNvSpPr/>
              <p:nvPr/>
            </p:nvSpPr>
            <p:spPr>
              <a:xfrm>
                <a:off x="-25621950" y="3606125"/>
                <a:ext cx="4335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639" extrusionOk="0">
                    <a:moveTo>
                      <a:pt x="1351" y="0"/>
                    </a:moveTo>
                    <a:cubicBezTo>
                      <a:pt x="1261" y="0"/>
                      <a:pt x="1166" y="32"/>
                      <a:pt x="1103" y="95"/>
                    </a:cubicBezTo>
                    <a:lnTo>
                      <a:pt x="127" y="1071"/>
                    </a:lnTo>
                    <a:cubicBezTo>
                      <a:pt x="1" y="1198"/>
                      <a:pt x="1" y="1418"/>
                      <a:pt x="127" y="1544"/>
                    </a:cubicBezTo>
                    <a:cubicBezTo>
                      <a:pt x="190" y="1607"/>
                      <a:pt x="284" y="1639"/>
                      <a:pt x="375" y="1639"/>
                    </a:cubicBezTo>
                    <a:cubicBezTo>
                      <a:pt x="465" y="1639"/>
                      <a:pt x="552" y="1607"/>
                      <a:pt x="599" y="1544"/>
                    </a:cubicBezTo>
                    <a:lnTo>
                      <a:pt x="1576" y="567"/>
                    </a:lnTo>
                    <a:cubicBezTo>
                      <a:pt x="1733" y="441"/>
                      <a:pt x="1733" y="221"/>
                      <a:pt x="1576" y="95"/>
                    </a:cubicBezTo>
                    <a:cubicBezTo>
                      <a:pt x="1529" y="32"/>
                      <a:pt x="1442" y="0"/>
                      <a:pt x="13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47"/>
              <p:cNvSpPr/>
              <p:nvPr/>
            </p:nvSpPr>
            <p:spPr>
              <a:xfrm>
                <a:off x="-25783400" y="3806975"/>
                <a:ext cx="192200" cy="35450"/>
              </a:xfrm>
              <a:custGeom>
                <a:avLst/>
                <a:gdLst/>
                <a:ahLst/>
                <a:cxnLst/>
                <a:rect l="l" t="t" r="r" b="b"/>
                <a:pathLst>
                  <a:path w="7688" h="1418" extrusionOk="0">
                    <a:moveTo>
                      <a:pt x="725" y="0"/>
                    </a:moveTo>
                    <a:cubicBezTo>
                      <a:pt x="315" y="0"/>
                      <a:pt x="0" y="315"/>
                      <a:pt x="0" y="725"/>
                    </a:cubicBezTo>
                    <a:lnTo>
                      <a:pt x="0" y="1071"/>
                    </a:lnTo>
                    <a:cubicBezTo>
                      <a:pt x="0" y="1260"/>
                      <a:pt x="158" y="1418"/>
                      <a:pt x="378" y="1418"/>
                    </a:cubicBezTo>
                    <a:lnTo>
                      <a:pt x="7309" y="1418"/>
                    </a:lnTo>
                    <a:cubicBezTo>
                      <a:pt x="7530" y="1418"/>
                      <a:pt x="7687" y="1260"/>
                      <a:pt x="7687" y="1071"/>
                    </a:cubicBezTo>
                    <a:lnTo>
                      <a:pt x="7687" y="725"/>
                    </a:lnTo>
                    <a:cubicBezTo>
                      <a:pt x="7687" y="315"/>
                      <a:pt x="7372" y="0"/>
                      <a:pt x="69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47"/>
              <p:cNvSpPr/>
              <p:nvPr/>
            </p:nvSpPr>
            <p:spPr>
              <a:xfrm>
                <a:off x="-25764500" y="3635275"/>
                <a:ext cx="153600" cy="155175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6207" extrusionOk="0">
                    <a:moveTo>
                      <a:pt x="3025" y="0"/>
                    </a:moveTo>
                    <a:cubicBezTo>
                      <a:pt x="1355" y="0"/>
                      <a:pt x="0" y="1355"/>
                      <a:pt x="0" y="3087"/>
                    </a:cubicBezTo>
                    <a:lnTo>
                      <a:pt x="0" y="6206"/>
                    </a:lnTo>
                    <a:lnTo>
                      <a:pt x="2773" y="6206"/>
                    </a:lnTo>
                    <a:lnTo>
                      <a:pt x="2773" y="4064"/>
                    </a:lnTo>
                    <a:cubicBezTo>
                      <a:pt x="2363" y="3938"/>
                      <a:pt x="2048" y="3560"/>
                      <a:pt x="2048" y="3087"/>
                    </a:cubicBezTo>
                    <a:cubicBezTo>
                      <a:pt x="2048" y="2489"/>
                      <a:pt x="2521" y="2079"/>
                      <a:pt x="3088" y="2079"/>
                    </a:cubicBezTo>
                    <a:cubicBezTo>
                      <a:pt x="3655" y="2079"/>
                      <a:pt x="4096" y="2552"/>
                      <a:pt x="4096" y="3087"/>
                    </a:cubicBezTo>
                    <a:cubicBezTo>
                      <a:pt x="4096" y="3529"/>
                      <a:pt x="3812" y="3938"/>
                      <a:pt x="3403" y="4064"/>
                    </a:cubicBezTo>
                    <a:lnTo>
                      <a:pt x="3403" y="6206"/>
                    </a:lnTo>
                    <a:lnTo>
                      <a:pt x="6144" y="6206"/>
                    </a:lnTo>
                    <a:lnTo>
                      <a:pt x="6144" y="3087"/>
                    </a:lnTo>
                    <a:cubicBezTo>
                      <a:pt x="6144" y="1355"/>
                      <a:pt x="4726" y="0"/>
                      <a:pt x="30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52" name="Google Shape;452;p47"/>
          <p:cNvSpPr/>
          <p:nvPr/>
        </p:nvSpPr>
        <p:spPr>
          <a:xfrm>
            <a:off x="4116150" y="980075"/>
            <a:ext cx="911700" cy="911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4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454" name="Google Shape;454;p47"/>
          <p:cNvSpPr txBox="1">
            <a:spLocks noGrp="1"/>
          </p:cNvSpPr>
          <p:nvPr>
            <p:ph type="subTitle" idx="9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455" name="Google Shape;455;p47"/>
          <p:cNvSpPr txBox="1">
            <a:spLocks noGrp="1"/>
          </p:cNvSpPr>
          <p:nvPr>
            <p:ph type="title"/>
          </p:nvPr>
        </p:nvSpPr>
        <p:spPr>
          <a:xfrm>
            <a:off x="778790" y="192100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Current operations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456" name="Google Shape;456;p47"/>
          <p:cNvGrpSpPr/>
          <p:nvPr/>
        </p:nvGrpSpPr>
        <p:grpSpPr>
          <a:xfrm>
            <a:off x="4338000" y="1222823"/>
            <a:ext cx="468011" cy="426212"/>
            <a:chOff x="-40378075" y="3267450"/>
            <a:chExt cx="317425" cy="289075"/>
          </a:xfrm>
        </p:grpSpPr>
        <p:sp>
          <p:nvSpPr>
            <p:cNvPr id="457" name="Google Shape;457;p47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7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7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7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47"/>
          <p:cNvSpPr/>
          <p:nvPr/>
        </p:nvSpPr>
        <p:spPr>
          <a:xfrm>
            <a:off x="7111799" y="1203326"/>
            <a:ext cx="468006" cy="465211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47"/>
          <p:cNvSpPr txBox="1">
            <a:spLocks noGrp="1"/>
          </p:cNvSpPr>
          <p:nvPr>
            <p:ph type="title" idx="5"/>
          </p:nvPr>
        </p:nvSpPr>
        <p:spPr>
          <a:xfrm>
            <a:off x="3108000" y="1977188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CCCCC"/>
                </a:solidFill>
              </a:rPr>
              <a:t>Patient education</a:t>
            </a:r>
            <a:endParaRPr sz="2100">
              <a:solidFill>
                <a:srgbClr val="CCCCCC"/>
              </a:solidFill>
            </a:endParaRPr>
          </a:p>
        </p:txBody>
      </p:sp>
      <p:sp>
        <p:nvSpPr>
          <p:cNvPr id="463" name="Google Shape;463;p47"/>
          <p:cNvSpPr txBox="1">
            <a:spLocks noGrp="1"/>
          </p:cNvSpPr>
          <p:nvPr>
            <p:ph type="title" idx="5"/>
          </p:nvPr>
        </p:nvSpPr>
        <p:spPr>
          <a:xfrm>
            <a:off x="5881800" y="1981525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D9D9D9"/>
                </a:solidFill>
              </a:rPr>
              <a:t>Lipid management</a:t>
            </a:r>
            <a:endParaRPr sz="21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8"/>
          <p:cNvSpPr txBox="1">
            <a:spLocks noGrp="1"/>
          </p:cNvSpPr>
          <p:nvPr>
            <p:ph type="title"/>
          </p:nvPr>
        </p:nvSpPr>
        <p:spPr>
          <a:xfrm>
            <a:off x="845700" y="-676275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Services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469" name="Google Shape;469;p48"/>
          <p:cNvPicPr preferRelativeResize="0"/>
          <p:nvPr/>
        </p:nvPicPr>
        <p:blipFill rotWithShape="1">
          <a:blip r:embed="rId3">
            <a:alphaModFix/>
          </a:blip>
          <a:srcRect t="22974" b="34893"/>
          <a:stretch/>
        </p:blipFill>
        <p:spPr>
          <a:xfrm>
            <a:off x="0" y="-1138175"/>
            <a:ext cx="9144000" cy="25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48"/>
          <p:cNvSpPr txBox="1">
            <a:spLocks noGrp="1"/>
          </p:cNvSpPr>
          <p:nvPr>
            <p:ph type="title" idx="5"/>
          </p:nvPr>
        </p:nvSpPr>
        <p:spPr>
          <a:xfrm>
            <a:off x="305275" y="1981538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CCCCC"/>
                </a:solidFill>
              </a:rPr>
              <a:t>Prediction tools</a:t>
            </a:r>
            <a:endParaRPr sz="2100">
              <a:solidFill>
                <a:srgbClr val="CCCCCC"/>
              </a:solidFill>
            </a:endParaRPr>
          </a:p>
        </p:txBody>
      </p:sp>
      <p:sp>
        <p:nvSpPr>
          <p:cNvPr id="471" name="Google Shape;471;p48"/>
          <p:cNvSpPr txBox="1">
            <a:spLocks noGrp="1"/>
          </p:cNvSpPr>
          <p:nvPr>
            <p:ph type="subTitle" idx="2"/>
          </p:nvPr>
        </p:nvSpPr>
        <p:spPr>
          <a:xfrm>
            <a:off x="778800" y="2464575"/>
            <a:ext cx="5715000" cy="16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latin typeface="Lato"/>
                <a:ea typeface="Lato"/>
                <a:cs typeface="Lato"/>
                <a:sym typeface="Lato"/>
              </a:rPr>
              <a:t>Model of care (Changi General Hospital)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Health Management Unit (HMU) created by CGH.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Address gaps in diabetes care through patient education.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Telehealth service; tele-nurses periodically call patients to: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AutoNum type="arabicPeriod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Educate them (Dietary advice, lifestyle improvements etc)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Lato"/>
              <a:buAutoNum type="arabicPeriod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Collect and monitor clinical markers for early intervention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Collected information condensed into summary for doctor’s use.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2" name="Google Shape;472;p48"/>
          <p:cNvSpPr/>
          <p:nvPr/>
        </p:nvSpPr>
        <p:spPr>
          <a:xfrm>
            <a:off x="6889950" y="980075"/>
            <a:ext cx="911700" cy="911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3" name="Google Shape;473;p48"/>
          <p:cNvGrpSpPr/>
          <p:nvPr/>
        </p:nvGrpSpPr>
        <p:grpSpPr>
          <a:xfrm>
            <a:off x="1313425" y="980075"/>
            <a:ext cx="911700" cy="911700"/>
            <a:chOff x="1313425" y="2118250"/>
            <a:chExt cx="911700" cy="911700"/>
          </a:xfrm>
        </p:grpSpPr>
        <p:sp>
          <p:nvSpPr>
            <p:cNvPr id="474" name="Google Shape;474;p48"/>
            <p:cNvSpPr/>
            <p:nvPr/>
          </p:nvSpPr>
          <p:spPr>
            <a:xfrm>
              <a:off x="1313425" y="2118250"/>
              <a:ext cx="911700" cy="9117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48"/>
            <p:cNvGrpSpPr/>
            <p:nvPr/>
          </p:nvGrpSpPr>
          <p:grpSpPr>
            <a:xfrm>
              <a:off x="1562105" y="2381608"/>
              <a:ext cx="405871" cy="380011"/>
              <a:chOff x="-25834600" y="3564375"/>
              <a:chExt cx="296950" cy="278050"/>
            </a:xfrm>
          </p:grpSpPr>
          <p:sp>
            <p:nvSpPr>
              <p:cNvPr id="476" name="Google Shape;476;p48"/>
              <p:cNvSpPr/>
              <p:nvPr/>
            </p:nvSpPr>
            <p:spPr>
              <a:xfrm>
                <a:off x="-25694400" y="3703775"/>
                <a:ext cx="1735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5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7"/>
                      <a:pt x="158" y="694"/>
                      <a:pt x="347" y="694"/>
                    </a:cubicBezTo>
                    <a:cubicBezTo>
                      <a:pt x="536" y="694"/>
                      <a:pt x="693" y="537"/>
                      <a:pt x="693" y="347"/>
                    </a:cubicBezTo>
                    <a:cubicBezTo>
                      <a:pt x="693" y="158"/>
                      <a:pt x="504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48"/>
              <p:cNvSpPr/>
              <p:nvPr/>
            </p:nvSpPr>
            <p:spPr>
              <a:xfrm>
                <a:off x="-25591225" y="3703775"/>
                <a:ext cx="535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7"/>
                      <a:pt x="158" y="726"/>
                      <a:pt x="347" y="726"/>
                    </a:cubicBezTo>
                    <a:lnTo>
                      <a:pt x="1765" y="726"/>
                    </a:lnTo>
                    <a:cubicBezTo>
                      <a:pt x="1985" y="726"/>
                      <a:pt x="2143" y="568"/>
                      <a:pt x="2143" y="347"/>
                    </a:cubicBezTo>
                    <a:cubicBezTo>
                      <a:pt x="2143" y="158"/>
                      <a:pt x="1985" y="1"/>
                      <a:pt x="1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48"/>
              <p:cNvSpPr/>
              <p:nvPr/>
            </p:nvSpPr>
            <p:spPr>
              <a:xfrm>
                <a:off x="-25834600" y="3703775"/>
                <a:ext cx="535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26" extrusionOk="0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1796" y="726"/>
                    </a:lnTo>
                    <a:cubicBezTo>
                      <a:pt x="1985" y="726"/>
                      <a:pt x="2143" y="568"/>
                      <a:pt x="2143" y="347"/>
                    </a:cubicBezTo>
                    <a:cubicBezTo>
                      <a:pt x="2143" y="158"/>
                      <a:pt x="1985" y="1"/>
                      <a:pt x="17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48"/>
              <p:cNvSpPr/>
              <p:nvPr/>
            </p:nvSpPr>
            <p:spPr>
              <a:xfrm>
                <a:off x="-25695200" y="3564375"/>
                <a:ext cx="1735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112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765"/>
                    </a:lnTo>
                    <a:cubicBezTo>
                      <a:pt x="1" y="1954"/>
                      <a:pt x="158" y="2111"/>
                      <a:pt x="347" y="2111"/>
                    </a:cubicBezTo>
                    <a:cubicBezTo>
                      <a:pt x="536" y="2111"/>
                      <a:pt x="694" y="1954"/>
                      <a:pt x="694" y="1765"/>
                    </a:cubicBezTo>
                    <a:lnTo>
                      <a:pt x="694" y="347"/>
                    </a:ln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48"/>
              <p:cNvSpPr/>
              <p:nvPr/>
            </p:nvSpPr>
            <p:spPr>
              <a:xfrm>
                <a:off x="-25792850" y="3606125"/>
                <a:ext cx="4255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639" extrusionOk="0">
                    <a:moveTo>
                      <a:pt x="351" y="0"/>
                    </a:moveTo>
                    <a:cubicBezTo>
                      <a:pt x="260" y="0"/>
                      <a:pt x="173" y="32"/>
                      <a:pt x="126" y="95"/>
                    </a:cubicBezTo>
                    <a:cubicBezTo>
                      <a:pt x="0" y="221"/>
                      <a:pt x="0" y="441"/>
                      <a:pt x="126" y="567"/>
                    </a:cubicBezTo>
                    <a:lnTo>
                      <a:pt x="1103" y="1544"/>
                    </a:lnTo>
                    <a:cubicBezTo>
                      <a:pt x="1166" y="1607"/>
                      <a:pt x="1252" y="1639"/>
                      <a:pt x="1339" y="1639"/>
                    </a:cubicBezTo>
                    <a:cubicBezTo>
                      <a:pt x="1426" y="1639"/>
                      <a:pt x="1512" y="1607"/>
                      <a:pt x="1575" y="1544"/>
                    </a:cubicBezTo>
                    <a:cubicBezTo>
                      <a:pt x="1701" y="1418"/>
                      <a:pt x="1701" y="1198"/>
                      <a:pt x="1575" y="1071"/>
                    </a:cubicBezTo>
                    <a:lnTo>
                      <a:pt x="599" y="95"/>
                    </a:lnTo>
                    <a:cubicBezTo>
                      <a:pt x="536" y="32"/>
                      <a:pt x="441" y="0"/>
                      <a:pt x="3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48"/>
              <p:cNvSpPr/>
              <p:nvPr/>
            </p:nvSpPr>
            <p:spPr>
              <a:xfrm>
                <a:off x="-25621950" y="3606125"/>
                <a:ext cx="4335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639" extrusionOk="0">
                    <a:moveTo>
                      <a:pt x="1351" y="0"/>
                    </a:moveTo>
                    <a:cubicBezTo>
                      <a:pt x="1261" y="0"/>
                      <a:pt x="1166" y="32"/>
                      <a:pt x="1103" y="95"/>
                    </a:cubicBezTo>
                    <a:lnTo>
                      <a:pt x="127" y="1071"/>
                    </a:lnTo>
                    <a:cubicBezTo>
                      <a:pt x="1" y="1198"/>
                      <a:pt x="1" y="1418"/>
                      <a:pt x="127" y="1544"/>
                    </a:cubicBezTo>
                    <a:cubicBezTo>
                      <a:pt x="190" y="1607"/>
                      <a:pt x="284" y="1639"/>
                      <a:pt x="375" y="1639"/>
                    </a:cubicBezTo>
                    <a:cubicBezTo>
                      <a:pt x="465" y="1639"/>
                      <a:pt x="552" y="1607"/>
                      <a:pt x="599" y="1544"/>
                    </a:cubicBezTo>
                    <a:lnTo>
                      <a:pt x="1576" y="567"/>
                    </a:lnTo>
                    <a:cubicBezTo>
                      <a:pt x="1733" y="441"/>
                      <a:pt x="1733" y="221"/>
                      <a:pt x="1576" y="95"/>
                    </a:cubicBezTo>
                    <a:cubicBezTo>
                      <a:pt x="1529" y="32"/>
                      <a:pt x="1442" y="0"/>
                      <a:pt x="13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8"/>
              <p:cNvSpPr/>
              <p:nvPr/>
            </p:nvSpPr>
            <p:spPr>
              <a:xfrm>
                <a:off x="-25783400" y="3806975"/>
                <a:ext cx="192200" cy="35450"/>
              </a:xfrm>
              <a:custGeom>
                <a:avLst/>
                <a:gdLst/>
                <a:ahLst/>
                <a:cxnLst/>
                <a:rect l="l" t="t" r="r" b="b"/>
                <a:pathLst>
                  <a:path w="7688" h="1418" extrusionOk="0">
                    <a:moveTo>
                      <a:pt x="725" y="0"/>
                    </a:moveTo>
                    <a:cubicBezTo>
                      <a:pt x="315" y="0"/>
                      <a:pt x="0" y="315"/>
                      <a:pt x="0" y="725"/>
                    </a:cubicBezTo>
                    <a:lnTo>
                      <a:pt x="0" y="1071"/>
                    </a:lnTo>
                    <a:cubicBezTo>
                      <a:pt x="0" y="1260"/>
                      <a:pt x="158" y="1418"/>
                      <a:pt x="378" y="1418"/>
                    </a:cubicBezTo>
                    <a:lnTo>
                      <a:pt x="7309" y="1418"/>
                    </a:lnTo>
                    <a:cubicBezTo>
                      <a:pt x="7530" y="1418"/>
                      <a:pt x="7687" y="1260"/>
                      <a:pt x="7687" y="1071"/>
                    </a:cubicBezTo>
                    <a:lnTo>
                      <a:pt x="7687" y="725"/>
                    </a:lnTo>
                    <a:cubicBezTo>
                      <a:pt x="7687" y="315"/>
                      <a:pt x="7372" y="0"/>
                      <a:pt x="69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48"/>
              <p:cNvSpPr/>
              <p:nvPr/>
            </p:nvSpPr>
            <p:spPr>
              <a:xfrm>
                <a:off x="-25764500" y="3635275"/>
                <a:ext cx="153600" cy="155175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6207" extrusionOk="0">
                    <a:moveTo>
                      <a:pt x="3025" y="0"/>
                    </a:moveTo>
                    <a:cubicBezTo>
                      <a:pt x="1355" y="0"/>
                      <a:pt x="0" y="1355"/>
                      <a:pt x="0" y="3087"/>
                    </a:cubicBezTo>
                    <a:lnTo>
                      <a:pt x="0" y="6206"/>
                    </a:lnTo>
                    <a:lnTo>
                      <a:pt x="2773" y="6206"/>
                    </a:lnTo>
                    <a:lnTo>
                      <a:pt x="2773" y="4064"/>
                    </a:lnTo>
                    <a:cubicBezTo>
                      <a:pt x="2363" y="3938"/>
                      <a:pt x="2048" y="3560"/>
                      <a:pt x="2048" y="3087"/>
                    </a:cubicBezTo>
                    <a:cubicBezTo>
                      <a:pt x="2048" y="2489"/>
                      <a:pt x="2521" y="2079"/>
                      <a:pt x="3088" y="2079"/>
                    </a:cubicBezTo>
                    <a:cubicBezTo>
                      <a:pt x="3655" y="2079"/>
                      <a:pt x="4096" y="2552"/>
                      <a:pt x="4096" y="3087"/>
                    </a:cubicBezTo>
                    <a:cubicBezTo>
                      <a:pt x="4096" y="3529"/>
                      <a:pt x="3812" y="3938"/>
                      <a:pt x="3403" y="4064"/>
                    </a:cubicBezTo>
                    <a:lnTo>
                      <a:pt x="3403" y="6206"/>
                    </a:lnTo>
                    <a:lnTo>
                      <a:pt x="6144" y="6206"/>
                    </a:lnTo>
                    <a:lnTo>
                      <a:pt x="6144" y="3087"/>
                    </a:lnTo>
                    <a:cubicBezTo>
                      <a:pt x="6144" y="1355"/>
                      <a:pt x="4726" y="0"/>
                      <a:pt x="30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4" name="Google Shape;484;p48"/>
          <p:cNvSpPr/>
          <p:nvPr/>
        </p:nvSpPr>
        <p:spPr>
          <a:xfrm>
            <a:off x="4116150" y="980075"/>
            <a:ext cx="911700" cy="91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486" name="Google Shape;486;p48"/>
          <p:cNvSpPr txBox="1">
            <a:spLocks noGrp="1"/>
          </p:cNvSpPr>
          <p:nvPr>
            <p:ph type="subTitle" idx="9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487" name="Google Shape;487;p48"/>
          <p:cNvSpPr txBox="1">
            <a:spLocks noGrp="1"/>
          </p:cNvSpPr>
          <p:nvPr>
            <p:ph type="title"/>
          </p:nvPr>
        </p:nvSpPr>
        <p:spPr>
          <a:xfrm>
            <a:off x="778790" y="192100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Current operations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488" name="Google Shape;488;p48"/>
          <p:cNvGrpSpPr/>
          <p:nvPr/>
        </p:nvGrpSpPr>
        <p:grpSpPr>
          <a:xfrm>
            <a:off x="4338000" y="1222823"/>
            <a:ext cx="468011" cy="426212"/>
            <a:chOff x="-40378075" y="3267450"/>
            <a:chExt cx="317425" cy="289075"/>
          </a:xfrm>
        </p:grpSpPr>
        <p:sp>
          <p:nvSpPr>
            <p:cNvPr id="489" name="Google Shape;489;p48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8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8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8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3" name="Google Shape;493;p48"/>
          <p:cNvSpPr/>
          <p:nvPr/>
        </p:nvSpPr>
        <p:spPr>
          <a:xfrm>
            <a:off x="7111799" y="1203326"/>
            <a:ext cx="468006" cy="465211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48"/>
          <p:cNvSpPr txBox="1">
            <a:spLocks noGrp="1"/>
          </p:cNvSpPr>
          <p:nvPr>
            <p:ph type="title" idx="5"/>
          </p:nvPr>
        </p:nvSpPr>
        <p:spPr>
          <a:xfrm>
            <a:off x="3108000" y="1977188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Patient education</a:t>
            </a:r>
            <a:endParaRPr sz="2100"/>
          </a:p>
        </p:txBody>
      </p:sp>
      <p:sp>
        <p:nvSpPr>
          <p:cNvPr id="495" name="Google Shape;495;p48"/>
          <p:cNvSpPr txBox="1">
            <a:spLocks noGrp="1"/>
          </p:cNvSpPr>
          <p:nvPr>
            <p:ph type="title" idx="5"/>
          </p:nvPr>
        </p:nvSpPr>
        <p:spPr>
          <a:xfrm>
            <a:off x="5881800" y="1981525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D9D9D9"/>
                </a:solidFill>
              </a:rPr>
              <a:t>Lipid management</a:t>
            </a:r>
            <a:endParaRPr sz="21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9"/>
          <p:cNvSpPr txBox="1">
            <a:spLocks noGrp="1"/>
          </p:cNvSpPr>
          <p:nvPr>
            <p:ph type="title"/>
          </p:nvPr>
        </p:nvSpPr>
        <p:spPr>
          <a:xfrm>
            <a:off x="845700" y="-676275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Services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501" name="Google Shape;501;p49"/>
          <p:cNvPicPr preferRelativeResize="0"/>
          <p:nvPr/>
        </p:nvPicPr>
        <p:blipFill rotWithShape="1">
          <a:blip r:embed="rId3">
            <a:alphaModFix/>
          </a:blip>
          <a:srcRect t="22974" b="34893"/>
          <a:stretch/>
        </p:blipFill>
        <p:spPr>
          <a:xfrm>
            <a:off x="0" y="-1138175"/>
            <a:ext cx="9144000" cy="25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49"/>
          <p:cNvSpPr txBox="1">
            <a:spLocks noGrp="1"/>
          </p:cNvSpPr>
          <p:nvPr>
            <p:ph type="title" idx="5"/>
          </p:nvPr>
        </p:nvSpPr>
        <p:spPr>
          <a:xfrm>
            <a:off x="305275" y="1981538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CCCCC"/>
                </a:solidFill>
              </a:rPr>
              <a:t>Prediction tools</a:t>
            </a:r>
            <a:endParaRPr sz="2100">
              <a:solidFill>
                <a:srgbClr val="CCCCCC"/>
              </a:solidFill>
            </a:endParaRPr>
          </a:p>
        </p:txBody>
      </p:sp>
      <p:sp>
        <p:nvSpPr>
          <p:cNvPr id="503" name="Google Shape;503;p49"/>
          <p:cNvSpPr txBox="1">
            <a:spLocks noGrp="1"/>
          </p:cNvSpPr>
          <p:nvPr>
            <p:ph type="subTitle" idx="2"/>
          </p:nvPr>
        </p:nvSpPr>
        <p:spPr>
          <a:xfrm>
            <a:off x="778800" y="2435250"/>
            <a:ext cx="6228000" cy="18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Lato"/>
                <a:ea typeface="Lato"/>
                <a:cs typeface="Lato"/>
                <a:sym typeface="Lato"/>
              </a:rPr>
              <a:t>Statin therapy</a:t>
            </a:r>
            <a:endParaRPr sz="1600" u="sng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Diabetes patients have higher risk of CVD.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Statins usually prescribed to counter these conditions.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Myths surrounding statin use (Muscle aches, liver damage etc).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Fall in adherence in the long term.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Organisations such as AVHC and NHC started awareness efforts.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4" name="Google Shape;504;p49"/>
          <p:cNvSpPr/>
          <p:nvPr/>
        </p:nvSpPr>
        <p:spPr>
          <a:xfrm>
            <a:off x="6889950" y="980075"/>
            <a:ext cx="911700" cy="91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5" name="Google Shape;505;p49"/>
          <p:cNvGrpSpPr/>
          <p:nvPr/>
        </p:nvGrpSpPr>
        <p:grpSpPr>
          <a:xfrm>
            <a:off x="1313425" y="980075"/>
            <a:ext cx="911700" cy="911700"/>
            <a:chOff x="1313425" y="2118250"/>
            <a:chExt cx="911700" cy="911700"/>
          </a:xfrm>
        </p:grpSpPr>
        <p:sp>
          <p:nvSpPr>
            <p:cNvPr id="506" name="Google Shape;506;p49"/>
            <p:cNvSpPr/>
            <p:nvPr/>
          </p:nvSpPr>
          <p:spPr>
            <a:xfrm>
              <a:off x="1313425" y="2118250"/>
              <a:ext cx="911700" cy="9117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7" name="Google Shape;507;p49"/>
            <p:cNvGrpSpPr/>
            <p:nvPr/>
          </p:nvGrpSpPr>
          <p:grpSpPr>
            <a:xfrm>
              <a:off x="1562105" y="2381608"/>
              <a:ext cx="405871" cy="380011"/>
              <a:chOff x="-25834600" y="3564375"/>
              <a:chExt cx="296950" cy="278050"/>
            </a:xfrm>
          </p:grpSpPr>
          <p:sp>
            <p:nvSpPr>
              <p:cNvPr id="508" name="Google Shape;508;p49"/>
              <p:cNvSpPr/>
              <p:nvPr/>
            </p:nvSpPr>
            <p:spPr>
              <a:xfrm>
                <a:off x="-25694400" y="3703775"/>
                <a:ext cx="1735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5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7"/>
                      <a:pt x="158" y="694"/>
                      <a:pt x="347" y="694"/>
                    </a:cubicBezTo>
                    <a:cubicBezTo>
                      <a:pt x="536" y="694"/>
                      <a:pt x="693" y="537"/>
                      <a:pt x="693" y="347"/>
                    </a:cubicBezTo>
                    <a:cubicBezTo>
                      <a:pt x="693" y="158"/>
                      <a:pt x="504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49"/>
              <p:cNvSpPr/>
              <p:nvPr/>
            </p:nvSpPr>
            <p:spPr>
              <a:xfrm>
                <a:off x="-25591225" y="3703775"/>
                <a:ext cx="535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7"/>
                      <a:pt x="158" y="726"/>
                      <a:pt x="347" y="726"/>
                    </a:cubicBezTo>
                    <a:lnTo>
                      <a:pt x="1765" y="726"/>
                    </a:lnTo>
                    <a:cubicBezTo>
                      <a:pt x="1985" y="726"/>
                      <a:pt x="2143" y="568"/>
                      <a:pt x="2143" y="347"/>
                    </a:cubicBezTo>
                    <a:cubicBezTo>
                      <a:pt x="2143" y="158"/>
                      <a:pt x="1985" y="1"/>
                      <a:pt x="1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49"/>
              <p:cNvSpPr/>
              <p:nvPr/>
            </p:nvSpPr>
            <p:spPr>
              <a:xfrm>
                <a:off x="-25834600" y="3703775"/>
                <a:ext cx="535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26" extrusionOk="0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1796" y="726"/>
                    </a:lnTo>
                    <a:cubicBezTo>
                      <a:pt x="1985" y="726"/>
                      <a:pt x="2143" y="568"/>
                      <a:pt x="2143" y="347"/>
                    </a:cubicBezTo>
                    <a:cubicBezTo>
                      <a:pt x="2143" y="158"/>
                      <a:pt x="1985" y="1"/>
                      <a:pt x="17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49"/>
              <p:cNvSpPr/>
              <p:nvPr/>
            </p:nvSpPr>
            <p:spPr>
              <a:xfrm>
                <a:off x="-25695200" y="3564375"/>
                <a:ext cx="1735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112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765"/>
                    </a:lnTo>
                    <a:cubicBezTo>
                      <a:pt x="1" y="1954"/>
                      <a:pt x="158" y="2111"/>
                      <a:pt x="347" y="2111"/>
                    </a:cubicBezTo>
                    <a:cubicBezTo>
                      <a:pt x="536" y="2111"/>
                      <a:pt x="694" y="1954"/>
                      <a:pt x="694" y="1765"/>
                    </a:cubicBezTo>
                    <a:lnTo>
                      <a:pt x="694" y="347"/>
                    </a:ln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49"/>
              <p:cNvSpPr/>
              <p:nvPr/>
            </p:nvSpPr>
            <p:spPr>
              <a:xfrm>
                <a:off x="-25792850" y="3606125"/>
                <a:ext cx="4255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639" extrusionOk="0">
                    <a:moveTo>
                      <a:pt x="351" y="0"/>
                    </a:moveTo>
                    <a:cubicBezTo>
                      <a:pt x="260" y="0"/>
                      <a:pt x="173" y="32"/>
                      <a:pt x="126" y="95"/>
                    </a:cubicBezTo>
                    <a:cubicBezTo>
                      <a:pt x="0" y="221"/>
                      <a:pt x="0" y="441"/>
                      <a:pt x="126" y="567"/>
                    </a:cubicBezTo>
                    <a:lnTo>
                      <a:pt x="1103" y="1544"/>
                    </a:lnTo>
                    <a:cubicBezTo>
                      <a:pt x="1166" y="1607"/>
                      <a:pt x="1252" y="1639"/>
                      <a:pt x="1339" y="1639"/>
                    </a:cubicBezTo>
                    <a:cubicBezTo>
                      <a:pt x="1426" y="1639"/>
                      <a:pt x="1512" y="1607"/>
                      <a:pt x="1575" y="1544"/>
                    </a:cubicBezTo>
                    <a:cubicBezTo>
                      <a:pt x="1701" y="1418"/>
                      <a:pt x="1701" y="1198"/>
                      <a:pt x="1575" y="1071"/>
                    </a:cubicBezTo>
                    <a:lnTo>
                      <a:pt x="599" y="95"/>
                    </a:lnTo>
                    <a:cubicBezTo>
                      <a:pt x="536" y="32"/>
                      <a:pt x="441" y="0"/>
                      <a:pt x="3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49"/>
              <p:cNvSpPr/>
              <p:nvPr/>
            </p:nvSpPr>
            <p:spPr>
              <a:xfrm>
                <a:off x="-25621950" y="3606125"/>
                <a:ext cx="4335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639" extrusionOk="0">
                    <a:moveTo>
                      <a:pt x="1351" y="0"/>
                    </a:moveTo>
                    <a:cubicBezTo>
                      <a:pt x="1261" y="0"/>
                      <a:pt x="1166" y="32"/>
                      <a:pt x="1103" y="95"/>
                    </a:cubicBezTo>
                    <a:lnTo>
                      <a:pt x="127" y="1071"/>
                    </a:lnTo>
                    <a:cubicBezTo>
                      <a:pt x="1" y="1198"/>
                      <a:pt x="1" y="1418"/>
                      <a:pt x="127" y="1544"/>
                    </a:cubicBezTo>
                    <a:cubicBezTo>
                      <a:pt x="190" y="1607"/>
                      <a:pt x="284" y="1639"/>
                      <a:pt x="375" y="1639"/>
                    </a:cubicBezTo>
                    <a:cubicBezTo>
                      <a:pt x="465" y="1639"/>
                      <a:pt x="552" y="1607"/>
                      <a:pt x="599" y="1544"/>
                    </a:cubicBezTo>
                    <a:lnTo>
                      <a:pt x="1576" y="567"/>
                    </a:lnTo>
                    <a:cubicBezTo>
                      <a:pt x="1733" y="441"/>
                      <a:pt x="1733" y="221"/>
                      <a:pt x="1576" y="95"/>
                    </a:cubicBezTo>
                    <a:cubicBezTo>
                      <a:pt x="1529" y="32"/>
                      <a:pt x="1442" y="0"/>
                      <a:pt x="13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49"/>
              <p:cNvSpPr/>
              <p:nvPr/>
            </p:nvSpPr>
            <p:spPr>
              <a:xfrm>
                <a:off x="-25783400" y="3806975"/>
                <a:ext cx="192200" cy="35450"/>
              </a:xfrm>
              <a:custGeom>
                <a:avLst/>
                <a:gdLst/>
                <a:ahLst/>
                <a:cxnLst/>
                <a:rect l="l" t="t" r="r" b="b"/>
                <a:pathLst>
                  <a:path w="7688" h="1418" extrusionOk="0">
                    <a:moveTo>
                      <a:pt x="725" y="0"/>
                    </a:moveTo>
                    <a:cubicBezTo>
                      <a:pt x="315" y="0"/>
                      <a:pt x="0" y="315"/>
                      <a:pt x="0" y="725"/>
                    </a:cubicBezTo>
                    <a:lnTo>
                      <a:pt x="0" y="1071"/>
                    </a:lnTo>
                    <a:cubicBezTo>
                      <a:pt x="0" y="1260"/>
                      <a:pt x="158" y="1418"/>
                      <a:pt x="378" y="1418"/>
                    </a:cubicBezTo>
                    <a:lnTo>
                      <a:pt x="7309" y="1418"/>
                    </a:lnTo>
                    <a:cubicBezTo>
                      <a:pt x="7530" y="1418"/>
                      <a:pt x="7687" y="1260"/>
                      <a:pt x="7687" y="1071"/>
                    </a:cubicBezTo>
                    <a:lnTo>
                      <a:pt x="7687" y="725"/>
                    </a:lnTo>
                    <a:cubicBezTo>
                      <a:pt x="7687" y="315"/>
                      <a:pt x="7372" y="0"/>
                      <a:pt x="69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49"/>
              <p:cNvSpPr/>
              <p:nvPr/>
            </p:nvSpPr>
            <p:spPr>
              <a:xfrm>
                <a:off x="-25764500" y="3635275"/>
                <a:ext cx="153600" cy="155175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6207" extrusionOk="0">
                    <a:moveTo>
                      <a:pt x="3025" y="0"/>
                    </a:moveTo>
                    <a:cubicBezTo>
                      <a:pt x="1355" y="0"/>
                      <a:pt x="0" y="1355"/>
                      <a:pt x="0" y="3087"/>
                    </a:cubicBezTo>
                    <a:lnTo>
                      <a:pt x="0" y="6206"/>
                    </a:lnTo>
                    <a:lnTo>
                      <a:pt x="2773" y="6206"/>
                    </a:lnTo>
                    <a:lnTo>
                      <a:pt x="2773" y="4064"/>
                    </a:lnTo>
                    <a:cubicBezTo>
                      <a:pt x="2363" y="3938"/>
                      <a:pt x="2048" y="3560"/>
                      <a:pt x="2048" y="3087"/>
                    </a:cubicBezTo>
                    <a:cubicBezTo>
                      <a:pt x="2048" y="2489"/>
                      <a:pt x="2521" y="2079"/>
                      <a:pt x="3088" y="2079"/>
                    </a:cubicBezTo>
                    <a:cubicBezTo>
                      <a:pt x="3655" y="2079"/>
                      <a:pt x="4096" y="2552"/>
                      <a:pt x="4096" y="3087"/>
                    </a:cubicBezTo>
                    <a:cubicBezTo>
                      <a:pt x="4096" y="3529"/>
                      <a:pt x="3812" y="3938"/>
                      <a:pt x="3403" y="4064"/>
                    </a:cubicBezTo>
                    <a:lnTo>
                      <a:pt x="3403" y="6206"/>
                    </a:lnTo>
                    <a:lnTo>
                      <a:pt x="6144" y="6206"/>
                    </a:lnTo>
                    <a:lnTo>
                      <a:pt x="6144" y="3087"/>
                    </a:lnTo>
                    <a:cubicBezTo>
                      <a:pt x="6144" y="1355"/>
                      <a:pt x="4726" y="0"/>
                      <a:pt x="30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6" name="Google Shape;516;p49"/>
          <p:cNvSpPr/>
          <p:nvPr/>
        </p:nvSpPr>
        <p:spPr>
          <a:xfrm>
            <a:off x="4116150" y="980075"/>
            <a:ext cx="911700" cy="911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4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518" name="Google Shape;518;p49"/>
          <p:cNvSpPr txBox="1">
            <a:spLocks noGrp="1"/>
          </p:cNvSpPr>
          <p:nvPr>
            <p:ph type="subTitle" idx="9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519" name="Google Shape;519;p49"/>
          <p:cNvSpPr txBox="1">
            <a:spLocks noGrp="1"/>
          </p:cNvSpPr>
          <p:nvPr>
            <p:ph type="title"/>
          </p:nvPr>
        </p:nvSpPr>
        <p:spPr>
          <a:xfrm>
            <a:off x="778790" y="192100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Current operations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520" name="Google Shape;520;p49"/>
          <p:cNvGrpSpPr/>
          <p:nvPr/>
        </p:nvGrpSpPr>
        <p:grpSpPr>
          <a:xfrm>
            <a:off x="4338000" y="1222823"/>
            <a:ext cx="468011" cy="426212"/>
            <a:chOff x="-40378075" y="3267450"/>
            <a:chExt cx="317425" cy="289075"/>
          </a:xfrm>
        </p:grpSpPr>
        <p:sp>
          <p:nvSpPr>
            <p:cNvPr id="521" name="Google Shape;521;p49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9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9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9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49"/>
          <p:cNvSpPr/>
          <p:nvPr/>
        </p:nvSpPr>
        <p:spPr>
          <a:xfrm>
            <a:off x="7111799" y="1203326"/>
            <a:ext cx="468006" cy="465211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49"/>
          <p:cNvSpPr txBox="1">
            <a:spLocks noGrp="1"/>
          </p:cNvSpPr>
          <p:nvPr>
            <p:ph type="title" idx="5"/>
          </p:nvPr>
        </p:nvSpPr>
        <p:spPr>
          <a:xfrm>
            <a:off x="3108000" y="1977188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CCCCC"/>
                </a:solidFill>
              </a:rPr>
              <a:t>Patient education</a:t>
            </a:r>
            <a:endParaRPr sz="2100">
              <a:solidFill>
                <a:srgbClr val="CCCCCC"/>
              </a:solidFill>
            </a:endParaRPr>
          </a:p>
        </p:txBody>
      </p:sp>
      <p:sp>
        <p:nvSpPr>
          <p:cNvPr id="527" name="Google Shape;527;p49"/>
          <p:cNvSpPr txBox="1">
            <a:spLocks noGrp="1"/>
          </p:cNvSpPr>
          <p:nvPr>
            <p:ph type="title" idx="5"/>
          </p:nvPr>
        </p:nvSpPr>
        <p:spPr>
          <a:xfrm>
            <a:off x="5881800" y="1981525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Lipid management</a:t>
            </a:r>
            <a:endParaRPr sz="21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50"/>
          <p:cNvSpPr txBox="1">
            <a:spLocks noGrp="1"/>
          </p:cNvSpPr>
          <p:nvPr>
            <p:ph type="title"/>
          </p:nvPr>
        </p:nvSpPr>
        <p:spPr>
          <a:xfrm>
            <a:off x="845700" y="-676275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Services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533" name="Google Shape;533;p50"/>
          <p:cNvPicPr preferRelativeResize="0"/>
          <p:nvPr/>
        </p:nvPicPr>
        <p:blipFill rotWithShape="1">
          <a:blip r:embed="rId3">
            <a:alphaModFix/>
          </a:blip>
          <a:srcRect t="22974" b="34893"/>
          <a:stretch/>
        </p:blipFill>
        <p:spPr>
          <a:xfrm>
            <a:off x="0" y="-1138175"/>
            <a:ext cx="9144000" cy="25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50"/>
          <p:cNvSpPr txBox="1">
            <a:spLocks noGrp="1"/>
          </p:cNvSpPr>
          <p:nvPr>
            <p:ph type="title" idx="5"/>
          </p:nvPr>
        </p:nvSpPr>
        <p:spPr>
          <a:xfrm>
            <a:off x="305275" y="1981538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CCCCC"/>
                </a:solidFill>
              </a:rPr>
              <a:t>Prediction tools</a:t>
            </a:r>
            <a:endParaRPr sz="2100">
              <a:solidFill>
                <a:srgbClr val="CCCCCC"/>
              </a:solidFill>
            </a:endParaRPr>
          </a:p>
        </p:txBody>
      </p:sp>
      <p:sp>
        <p:nvSpPr>
          <p:cNvPr id="535" name="Google Shape;535;p50"/>
          <p:cNvSpPr/>
          <p:nvPr/>
        </p:nvSpPr>
        <p:spPr>
          <a:xfrm>
            <a:off x="6889950" y="980075"/>
            <a:ext cx="911700" cy="911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" name="Google Shape;536;p50"/>
          <p:cNvGrpSpPr/>
          <p:nvPr/>
        </p:nvGrpSpPr>
        <p:grpSpPr>
          <a:xfrm>
            <a:off x="1313425" y="980075"/>
            <a:ext cx="911700" cy="911700"/>
            <a:chOff x="1313425" y="2118250"/>
            <a:chExt cx="911700" cy="911700"/>
          </a:xfrm>
        </p:grpSpPr>
        <p:sp>
          <p:nvSpPr>
            <p:cNvPr id="537" name="Google Shape;537;p50"/>
            <p:cNvSpPr/>
            <p:nvPr/>
          </p:nvSpPr>
          <p:spPr>
            <a:xfrm>
              <a:off x="1313425" y="2118250"/>
              <a:ext cx="911700" cy="9117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8" name="Google Shape;538;p50"/>
            <p:cNvGrpSpPr/>
            <p:nvPr/>
          </p:nvGrpSpPr>
          <p:grpSpPr>
            <a:xfrm>
              <a:off x="1562105" y="2381608"/>
              <a:ext cx="405871" cy="380011"/>
              <a:chOff x="-25834600" y="3564375"/>
              <a:chExt cx="296950" cy="278050"/>
            </a:xfrm>
          </p:grpSpPr>
          <p:sp>
            <p:nvSpPr>
              <p:cNvPr id="539" name="Google Shape;539;p50"/>
              <p:cNvSpPr/>
              <p:nvPr/>
            </p:nvSpPr>
            <p:spPr>
              <a:xfrm>
                <a:off x="-25694400" y="3703775"/>
                <a:ext cx="1735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5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7"/>
                      <a:pt x="158" y="694"/>
                      <a:pt x="347" y="694"/>
                    </a:cubicBezTo>
                    <a:cubicBezTo>
                      <a:pt x="536" y="694"/>
                      <a:pt x="693" y="537"/>
                      <a:pt x="693" y="347"/>
                    </a:cubicBezTo>
                    <a:cubicBezTo>
                      <a:pt x="693" y="158"/>
                      <a:pt x="504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50"/>
              <p:cNvSpPr/>
              <p:nvPr/>
            </p:nvSpPr>
            <p:spPr>
              <a:xfrm>
                <a:off x="-25591225" y="3703775"/>
                <a:ext cx="535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26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7"/>
                      <a:pt x="158" y="726"/>
                      <a:pt x="347" y="726"/>
                    </a:cubicBezTo>
                    <a:lnTo>
                      <a:pt x="1765" y="726"/>
                    </a:lnTo>
                    <a:cubicBezTo>
                      <a:pt x="1985" y="726"/>
                      <a:pt x="2143" y="568"/>
                      <a:pt x="2143" y="347"/>
                    </a:cubicBezTo>
                    <a:cubicBezTo>
                      <a:pt x="2143" y="158"/>
                      <a:pt x="1985" y="1"/>
                      <a:pt x="176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50"/>
              <p:cNvSpPr/>
              <p:nvPr/>
            </p:nvSpPr>
            <p:spPr>
              <a:xfrm>
                <a:off x="-25834600" y="3703775"/>
                <a:ext cx="5357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726" extrusionOk="0">
                    <a:moveTo>
                      <a:pt x="378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68"/>
                      <a:pt x="158" y="726"/>
                      <a:pt x="378" y="726"/>
                    </a:cubicBezTo>
                    <a:lnTo>
                      <a:pt x="1796" y="726"/>
                    </a:lnTo>
                    <a:cubicBezTo>
                      <a:pt x="1985" y="726"/>
                      <a:pt x="2143" y="568"/>
                      <a:pt x="2143" y="347"/>
                    </a:cubicBezTo>
                    <a:cubicBezTo>
                      <a:pt x="2143" y="158"/>
                      <a:pt x="1985" y="1"/>
                      <a:pt x="17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50"/>
              <p:cNvSpPr/>
              <p:nvPr/>
            </p:nvSpPr>
            <p:spPr>
              <a:xfrm>
                <a:off x="-25695200" y="3564375"/>
                <a:ext cx="1735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2112" extrusionOk="0"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765"/>
                    </a:lnTo>
                    <a:cubicBezTo>
                      <a:pt x="1" y="1954"/>
                      <a:pt x="158" y="2111"/>
                      <a:pt x="347" y="2111"/>
                    </a:cubicBezTo>
                    <a:cubicBezTo>
                      <a:pt x="536" y="2111"/>
                      <a:pt x="694" y="1954"/>
                      <a:pt x="694" y="1765"/>
                    </a:cubicBezTo>
                    <a:lnTo>
                      <a:pt x="694" y="347"/>
                    </a:ln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50"/>
              <p:cNvSpPr/>
              <p:nvPr/>
            </p:nvSpPr>
            <p:spPr>
              <a:xfrm>
                <a:off x="-25792850" y="3606125"/>
                <a:ext cx="4255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639" extrusionOk="0">
                    <a:moveTo>
                      <a:pt x="351" y="0"/>
                    </a:moveTo>
                    <a:cubicBezTo>
                      <a:pt x="260" y="0"/>
                      <a:pt x="173" y="32"/>
                      <a:pt x="126" y="95"/>
                    </a:cubicBezTo>
                    <a:cubicBezTo>
                      <a:pt x="0" y="221"/>
                      <a:pt x="0" y="441"/>
                      <a:pt x="126" y="567"/>
                    </a:cubicBezTo>
                    <a:lnTo>
                      <a:pt x="1103" y="1544"/>
                    </a:lnTo>
                    <a:cubicBezTo>
                      <a:pt x="1166" y="1607"/>
                      <a:pt x="1252" y="1639"/>
                      <a:pt x="1339" y="1639"/>
                    </a:cubicBezTo>
                    <a:cubicBezTo>
                      <a:pt x="1426" y="1639"/>
                      <a:pt x="1512" y="1607"/>
                      <a:pt x="1575" y="1544"/>
                    </a:cubicBezTo>
                    <a:cubicBezTo>
                      <a:pt x="1701" y="1418"/>
                      <a:pt x="1701" y="1198"/>
                      <a:pt x="1575" y="1071"/>
                    </a:cubicBezTo>
                    <a:lnTo>
                      <a:pt x="599" y="95"/>
                    </a:lnTo>
                    <a:cubicBezTo>
                      <a:pt x="536" y="32"/>
                      <a:pt x="441" y="0"/>
                      <a:pt x="3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50"/>
              <p:cNvSpPr/>
              <p:nvPr/>
            </p:nvSpPr>
            <p:spPr>
              <a:xfrm>
                <a:off x="-25621950" y="3606125"/>
                <a:ext cx="43350" cy="4097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639" extrusionOk="0">
                    <a:moveTo>
                      <a:pt x="1351" y="0"/>
                    </a:moveTo>
                    <a:cubicBezTo>
                      <a:pt x="1261" y="0"/>
                      <a:pt x="1166" y="32"/>
                      <a:pt x="1103" y="95"/>
                    </a:cubicBezTo>
                    <a:lnTo>
                      <a:pt x="127" y="1071"/>
                    </a:lnTo>
                    <a:cubicBezTo>
                      <a:pt x="1" y="1198"/>
                      <a:pt x="1" y="1418"/>
                      <a:pt x="127" y="1544"/>
                    </a:cubicBezTo>
                    <a:cubicBezTo>
                      <a:pt x="190" y="1607"/>
                      <a:pt x="284" y="1639"/>
                      <a:pt x="375" y="1639"/>
                    </a:cubicBezTo>
                    <a:cubicBezTo>
                      <a:pt x="465" y="1639"/>
                      <a:pt x="552" y="1607"/>
                      <a:pt x="599" y="1544"/>
                    </a:cubicBezTo>
                    <a:lnTo>
                      <a:pt x="1576" y="567"/>
                    </a:lnTo>
                    <a:cubicBezTo>
                      <a:pt x="1733" y="441"/>
                      <a:pt x="1733" y="221"/>
                      <a:pt x="1576" y="95"/>
                    </a:cubicBezTo>
                    <a:cubicBezTo>
                      <a:pt x="1529" y="32"/>
                      <a:pt x="1442" y="0"/>
                      <a:pt x="13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50"/>
              <p:cNvSpPr/>
              <p:nvPr/>
            </p:nvSpPr>
            <p:spPr>
              <a:xfrm>
                <a:off x="-25783400" y="3806975"/>
                <a:ext cx="192200" cy="35450"/>
              </a:xfrm>
              <a:custGeom>
                <a:avLst/>
                <a:gdLst/>
                <a:ahLst/>
                <a:cxnLst/>
                <a:rect l="l" t="t" r="r" b="b"/>
                <a:pathLst>
                  <a:path w="7688" h="1418" extrusionOk="0">
                    <a:moveTo>
                      <a:pt x="725" y="0"/>
                    </a:moveTo>
                    <a:cubicBezTo>
                      <a:pt x="315" y="0"/>
                      <a:pt x="0" y="315"/>
                      <a:pt x="0" y="725"/>
                    </a:cubicBezTo>
                    <a:lnTo>
                      <a:pt x="0" y="1071"/>
                    </a:lnTo>
                    <a:cubicBezTo>
                      <a:pt x="0" y="1260"/>
                      <a:pt x="158" y="1418"/>
                      <a:pt x="378" y="1418"/>
                    </a:cubicBezTo>
                    <a:lnTo>
                      <a:pt x="7309" y="1418"/>
                    </a:lnTo>
                    <a:cubicBezTo>
                      <a:pt x="7530" y="1418"/>
                      <a:pt x="7687" y="1260"/>
                      <a:pt x="7687" y="1071"/>
                    </a:cubicBezTo>
                    <a:lnTo>
                      <a:pt x="7687" y="725"/>
                    </a:lnTo>
                    <a:cubicBezTo>
                      <a:pt x="7687" y="315"/>
                      <a:pt x="7372" y="0"/>
                      <a:pt x="69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50"/>
              <p:cNvSpPr/>
              <p:nvPr/>
            </p:nvSpPr>
            <p:spPr>
              <a:xfrm>
                <a:off x="-25764500" y="3635275"/>
                <a:ext cx="153600" cy="155175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6207" extrusionOk="0">
                    <a:moveTo>
                      <a:pt x="3025" y="0"/>
                    </a:moveTo>
                    <a:cubicBezTo>
                      <a:pt x="1355" y="0"/>
                      <a:pt x="0" y="1355"/>
                      <a:pt x="0" y="3087"/>
                    </a:cubicBezTo>
                    <a:lnTo>
                      <a:pt x="0" y="6206"/>
                    </a:lnTo>
                    <a:lnTo>
                      <a:pt x="2773" y="6206"/>
                    </a:lnTo>
                    <a:lnTo>
                      <a:pt x="2773" y="4064"/>
                    </a:lnTo>
                    <a:cubicBezTo>
                      <a:pt x="2363" y="3938"/>
                      <a:pt x="2048" y="3560"/>
                      <a:pt x="2048" y="3087"/>
                    </a:cubicBezTo>
                    <a:cubicBezTo>
                      <a:pt x="2048" y="2489"/>
                      <a:pt x="2521" y="2079"/>
                      <a:pt x="3088" y="2079"/>
                    </a:cubicBezTo>
                    <a:cubicBezTo>
                      <a:pt x="3655" y="2079"/>
                      <a:pt x="4096" y="2552"/>
                      <a:pt x="4096" y="3087"/>
                    </a:cubicBezTo>
                    <a:cubicBezTo>
                      <a:pt x="4096" y="3529"/>
                      <a:pt x="3812" y="3938"/>
                      <a:pt x="3403" y="4064"/>
                    </a:cubicBezTo>
                    <a:lnTo>
                      <a:pt x="3403" y="6206"/>
                    </a:lnTo>
                    <a:lnTo>
                      <a:pt x="6144" y="6206"/>
                    </a:lnTo>
                    <a:lnTo>
                      <a:pt x="6144" y="3087"/>
                    </a:lnTo>
                    <a:cubicBezTo>
                      <a:pt x="6144" y="1355"/>
                      <a:pt x="4726" y="0"/>
                      <a:pt x="30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7" name="Google Shape;547;p50"/>
          <p:cNvSpPr/>
          <p:nvPr/>
        </p:nvSpPr>
        <p:spPr>
          <a:xfrm>
            <a:off x="4116150" y="980075"/>
            <a:ext cx="911700" cy="911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549" name="Google Shape;549;p50"/>
          <p:cNvSpPr txBox="1">
            <a:spLocks noGrp="1"/>
          </p:cNvSpPr>
          <p:nvPr>
            <p:ph type="subTitle" idx="9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550" name="Google Shape;550;p50"/>
          <p:cNvSpPr txBox="1">
            <a:spLocks noGrp="1"/>
          </p:cNvSpPr>
          <p:nvPr>
            <p:ph type="title"/>
          </p:nvPr>
        </p:nvSpPr>
        <p:spPr>
          <a:xfrm>
            <a:off x="778790" y="192100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Current operations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551" name="Google Shape;551;p50"/>
          <p:cNvGrpSpPr/>
          <p:nvPr/>
        </p:nvGrpSpPr>
        <p:grpSpPr>
          <a:xfrm>
            <a:off x="4338000" y="1222823"/>
            <a:ext cx="468011" cy="426212"/>
            <a:chOff x="-40378075" y="3267450"/>
            <a:chExt cx="317425" cy="289075"/>
          </a:xfrm>
        </p:grpSpPr>
        <p:sp>
          <p:nvSpPr>
            <p:cNvPr id="552" name="Google Shape;552;p50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50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50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50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6" name="Google Shape;556;p50"/>
          <p:cNvSpPr/>
          <p:nvPr/>
        </p:nvSpPr>
        <p:spPr>
          <a:xfrm>
            <a:off x="7111799" y="1203326"/>
            <a:ext cx="468006" cy="465211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50"/>
          <p:cNvSpPr txBox="1">
            <a:spLocks noGrp="1"/>
          </p:cNvSpPr>
          <p:nvPr>
            <p:ph type="title" idx="5"/>
          </p:nvPr>
        </p:nvSpPr>
        <p:spPr>
          <a:xfrm>
            <a:off x="3108000" y="1977188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CCCCC"/>
                </a:solidFill>
              </a:rPr>
              <a:t>Patient education</a:t>
            </a:r>
            <a:endParaRPr sz="2100">
              <a:solidFill>
                <a:srgbClr val="CCCCCC"/>
              </a:solidFill>
            </a:endParaRPr>
          </a:p>
        </p:txBody>
      </p:sp>
      <p:sp>
        <p:nvSpPr>
          <p:cNvPr id="558" name="Google Shape;558;p50"/>
          <p:cNvSpPr txBox="1">
            <a:spLocks noGrp="1"/>
          </p:cNvSpPr>
          <p:nvPr>
            <p:ph type="title" idx="5"/>
          </p:nvPr>
        </p:nvSpPr>
        <p:spPr>
          <a:xfrm>
            <a:off x="5881800" y="1981525"/>
            <a:ext cx="2928000" cy="41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CCCCCC"/>
                </a:solidFill>
              </a:rPr>
              <a:t>Lipid management</a:t>
            </a:r>
            <a:endParaRPr sz="2100">
              <a:solidFill>
                <a:srgbClr val="CCCCCC"/>
              </a:solidFill>
            </a:endParaRPr>
          </a:p>
        </p:txBody>
      </p:sp>
      <p:sp>
        <p:nvSpPr>
          <p:cNvPr id="559" name="Google Shape;559;p50"/>
          <p:cNvSpPr txBox="1">
            <a:spLocks noGrp="1"/>
          </p:cNvSpPr>
          <p:nvPr>
            <p:ph type="subTitle" idx="2"/>
          </p:nvPr>
        </p:nvSpPr>
        <p:spPr>
          <a:xfrm>
            <a:off x="1619100" y="1247850"/>
            <a:ext cx="5905800" cy="2647800"/>
          </a:xfrm>
          <a:prstGeom prst="rect">
            <a:avLst/>
          </a:prstGeom>
          <a:solidFill>
            <a:schemeClr val="accent6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Current operations aimed at holistically improving quality of care</a:t>
            </a:r>
            <a:endParaRPr sz="2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More can be done to apply analytics to diabetic patients to complement/ enhance existing measures</a:t>
            </a:r>
            <a:endParaRPr sz="2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51"/>
          <p:cNvSpPr/>
          <p:nvPr/>
        </p:nvSpPr>
        <p:spPr>
          <a:xfrm>
            <a:off x="0" y="0"/>
            <a:ext cx="9144000" cy="3330600"/>
          </a:xfrm>
          <a:prstGeom prst="rect">
            <a:avLst/>
          </a:prstGeom>
          <a:solidFill>
            <a:srgbClr val="666666">
              <a:alpha val="223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65" name="Google Shape;565;p51"/>
          <p:cNvPicPr preferRelativeResize="0"/>
          <p:nvPr/>
        </p:nvPicPr>
        <p:blipFill rotWithShape="1">
          <a:blip r:embed="rId3">
            <a:alphaModFix/>
          </a:blip>
          <a:srcRect t="29774" b="15613"/>
          <a:stretch/>
        </p:blipFill>
        <p:spPr>
          <a:xfrm>
            <a:off x="0" y="0"/>
            <a:ext cx="9143999" cy="3330639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51"/>
          <p:cNvSpPr txBox="1">
            <a:spLocks noGrp="1"/>
          </p:cNvSpPr>
          <p:nvPr>
            <p:ph type="title"/>
          </p:nvPr>
        </p:nvSpPr>
        <p:spPr>
          <a:xfrm>
            <a:off x="820440" y="2547475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Problem statement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67" name="Google Shape;567;p51"/>
          <p:cNvSpPr txBox="1">
            <a:spLocks noGrp="1"/>
          </p:cNvSpPr>
          <p:nvPr>
            <p:ph type="subTitle" idx="1"/>
          </p:nvPr>
        </p:nvSpPr>
        <p:spPr>
          <a:xfrm>
            <a:off x="844325" y="3691501"/>
            <a:ext cx="5133600" cy="87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/>
              <a:t>Underlying sub-problems and implications</a:t>
            </a:r>
            <a:endParaRPr/>
          </a:p>
        </p:txBody>
      </p:sp>
      <p:sp>
        <p:nvSpPr>
          <p:cNvPr id="568" name="Google Shape;568;p51"/>
          <p:cNvSpPr/>
          <p:nvPr/>
        </p:nvSpPr>
        <p:spPr>
          <a:xfrm>
            <a:off x="952501" y="3586506"/>
            <a:ext cx="491100" cy="5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570" name="Google Shape;570;p51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 txBox="1">
            <a:spLocks noGrp="1"/>
          </p:cNvSpPr>
          <p:nvPr>
            <p:ph type="title"/>
          </p:nvPr>
        </p:nvSpPr>
        <p:spPr>
          <a:xfrm>
            <a:off x="847700" y="483925"/>
            <a:ext cx="53748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80" name="Google Shape;280;p34"/>
          <p:cNvSpPr/>
          <p:nvPr/>
        </p:nvSpPr>
        <p:spPr>
          <a:xfrm>
            <a:off x="651925" y="1753301"/>
            <a:ext cx="609300" cy="6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4"/>
          <p:cNvSpPr/>
          <p:nvPr/>
        </p:nvSpPr>
        <p:spPr>
          <a:xfrm>
            <a:off x="4623550" y="1647551"/>
            <a:ext cx="609300" cy="6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4"/>
          <p:cNvSpPr/>
          <p:nvPr/>
        </p:nvSpPr>
        <p:spPr>
          <a:xfrm>
            <a:off x="651925" y="3323876"/>
            <a:ext cx="609300" cy="6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34"/>
          <p:cNvSpPr txBox="1">
            <a:spLocks noGrp="1"/>
          </p:cNvSpPr>
          <p:nvPr>
            <p:ph type="title" idx="7"/>
          </p:nvPr>
        </p:nvSpPr>
        <p:spPr>
          <a:xfrm>
            <a:off x="4563684" y="1780244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02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84" name="Google Shape;284;p34"/>
          <p:cNvSpPr txBox="1">
            <a:spLocks noGrp="1"/>
          </p:cNvSpPr>
          <p:nvPr>
            <p:ph type="title" idx="2"/>
          </p:nvPr>
        </p:nvSpPr>
        <p:spPr>
          <a:xfrm>
            <a:off x="5444559" y="1467469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/>
              <a:t>Analytics Approach</a:t>
            </a:r>
            <a:endParaRPr/>
          </a:p>
        </p:txBody>
      </p:sp>
      <p:sp>
        <p:nvSpPr>
          <p:cNvPr id="285" name="Google Shape;285;p34"/>
          <p:cNvSpPr txBox="1">
            <a:spLocks noGrp="1"/>
          </p:cNvSpPr>
          <p:nvPr>
            <p:ph type="title" idx="3"/>
          </p:nvPr>
        </p:nvSpPr>
        <p:spPr>
          <a:xfrm>
            <a:off x="1472934" y="3040013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/>
              <a:t>Analytics Solution</a:t>
            </a:r>
            <a:endParaRPr/>
          </a:p>
        </p:txBody>
      </p:sp>
      <p:sp>
        <p:nvSpPr>
          <p:cNvPr id="286" name="Google Shape;286;p34"/>
          <p:cNvSpPr txBox="1">
            <a:spLocks noGrp="1"/>
          </p:cNvSpPr>
          <p:nvPr>
            <p:ph type="title" idx="8"/>
          </p:nvPr>
        </p:nvSpPr>
        <p:spPr>
          <a:xfrm>
            <a:off x="592059" y="3460318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03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87" name="Google Shape;287;p34"/>
          <p:cNvSpPr txBox="1">
            <a:spLocks noGrp="1"/>
          </p:cNvSpPr>
          <p:nvPr>
            <p:ph type="title" idx="13"/>
          </p:nvPr>
        </p:nvSpPr>
        <p:spPr>
          <a:xfrm>
            <a:off x="1472934" y="1467467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288" name="Google Shape;288;p34"/>
          <p:cNvSpPr txBox="1">
            <a:spLocks noGrp="1"/>
          </p:cNvSpPr>
          <p:nvPr>
            <p:ph type="title" idx="15"/>
          </p:nvPr>
        </p:nvSpPr>
        <p:spPr>
          <a:xfrm>
            <a:off x="592059" y="1887781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01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89" name="Google Shape;289;p34"/>
          <p:cNvSpPr/>
          <p:nvPr/>
        </p:nvSpPr>
        <p:spPr>
          <a:xfrm>
            <a:off x="971976" y="1318149"/>
            <a:ext cx="491100" cy="54600"/>
          </a:xfrm>
          <a:prstGeom prst="rect">
            <a:avLst/>
          </a:prstGeom>
          <a:solidFill>
            <a:srgbClr val="5BBD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3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91" name="Google Shape;291;p34"/>
          <p:cNvSpPr/>
          <p:nvPr/>
        </p:nvSpPr>
        <p:spPr>
          <a:xfrm>
            <a:off x="4623550" y="3328776"/>
            <a:ext cx="609300" cy="6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4"/>
          <p:cNvSpPr txBox="1">
            <a:spLocks noGrp="1"/>
          </p:cNvSpPr>
          <p:nvPr>
            <p:ph type="title" idx="3"/>
          </p:nvPr>
        </p:nvSpPr>
        <p:spPr>
          <a:xfrm>
            <a:off x="5444559" y="3040013"/>
            <a:ext cx="23583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93" name="Google Shape;293;p34"/>
          <p:cNvSpPr txBox="1">
            <a:spLocks noGrp="1"/>
          </p:cNvSpPr>
          <p:nvPr>
            <p:ph type="title" idx="8"/>
          </p:nvPr>
        </p:nvSpPr>
        <p:spPr>
          <a:xfrm>
            <a:off x="4563684" y="3465218"/>
            <a:ext cx="728700" cy="3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04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94" name="Google Shape;294;p34"/>
          <p:cNvSpPr txBox="1"/>
          <p:nvPr/>
        </p:nvSpPr>
        <p:spPr>
          <a:xfrm>
            <a:off x="1472925" y="1821575"/>
            <a:ext cx="31074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Introduction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Business problem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Business Outcome and Targets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Current Operations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5" name="Google Shape;295;p34"/>
          <p:cNvSpPr txBox="1"/>
          <p:nvPr/>
        </p:nvSpPr>
        <p:spPr>
          <a:xfrm>
            <a:off x="5444550" y="1821575"/>
            <a:ext cx="3107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Data Cleaning &amp; Prep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Analytics Approach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False Negative Rate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6" name="Google Shape;296;p34"/>
          <p:cNvSpPr txBox="1"/>
          <p:nvPr/>
        </p:nvSpPr>
        <p:spPr>
          <a:xfrm>
            <a:off x="1472925" y="3460325"/>
            <a:ext cx="31074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Logistic Regression (BE)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Neural Network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Random Forest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Evaluation of Models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34"/>
          <p:cNvSpPr txBox="1"/>
          <p:nvPr/>
        </p:nvSpPr>
        <p:spPr>
          <a:xfrm>
            <a:off x="5444550" y="3398250"/>
            <a:ext cx="3107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Limitations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Recommendations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Conclusion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34"/>
          <p:cNvSpPr txBox="1">
            <a:spLocks noGrp="1"/>
          </p:cNvSpPr>
          <p:nvPr>
            <p:ph type="subTitle" idx="16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52"/>
          <p:cNvSpPr/>
          <p:nvPr/>
        </p:nvSpPr>
        <p:spPr>
          <a:xfrm>
            <a:off x="0" y="-2057050"/>
            <a:ext cx="9144000" cy="3330600"/>
          </a:xfrm>
          <a:prstGeom prst="rect">
            <a:avLst/>
          </a:prstGeom>
          <a:solidFill>
            <a:srgbClr val="666666">
              <a:alpha val="223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6" name="Google Shape;576;p52"/>
          <p:cNvPicPr preferRelativeResize="0"/>
          <p:nvPr/>
        </p:nvPicPr>
        <p:blipFill rotWithShape="1">
          <a:blip r:embed="rId3">
            <a:alphaModFix/>
          </a:blip>
          <a:srcRect t="29774" b="15613"/>
          <a:stretch/>
        </p:blipFill>
        <p:spPr>
          <a:xfrm>
            <a:off x="0" y="-2057050"/>
            <a:ext cx="9143999" cy="3330639"/>
          </a:xfrm>
          <a:prstGeom prst="rect">
            <a:avLst/>
          </a:prstGeom>
          <a:noFill/>
          <a:ln>
            <a:noFill/>
          </a:ln>
        </p:spPr>
      </p:pic>
      <p:sp>
        <p:nvSpPr>
          <p:cNvPr id="577" name="Google Shape;577;p52"/>
          <p:cNvSpPr txBox="1">
            <a:spLocks noGrp="1"/>
          </p:cNvSpPr>
          <p:nvPr>
            <p:ph type="title"/>
          </p:nvPr>
        </p:nvSpPr>
        <p:spPr>
          <a:xfrm>
            <a:off x="820440" y="490425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Problem statement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78" name="Google Shape;578;p5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579" name="Google Shape;579;p52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580" name="Google Shape;580;p52"/>
          <p:cNvSpPr/>
          <p:nvPr/>
        </p:nvSpPr>
        <p:spPr>
          <a:xfrm>
            <a:off x="5583775" y="1351275"/>
            <a:ext cx="1486500" cy="1486500"/>
          </a:xfrm>
          <a:prstGeom prst="ellipse">
            <a:avLst/>
          </a:prstGeom>
          <a:solidFill>
            <a:srgbClr val="FF6B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" name="Google Shape;581;p52"/>
          <p:cNvGrpSpPr/>
          <p:nvPr/>
        </p:nvGrpSpPr>
        <p:grpSpPr>
          <a:xfrm>
            <a:off x="6052671" y="1535602"/>
            <a:ext cx="548693" cy="508273"/>
            <a:chOff x="4266025" y="3609275"/>
            <a:chExt cx="299325" cy="277275"/>
          </a:xfrm>
        </p:grpSpPr>
        <p:sp>
          <p:nvSpPr>
            <p:cNvPr id="582" name="Google Shape;582;p52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2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" name="Google Shape;584;p52"/>
          <p:cNvSpPr/>
          <p:nvPr/>
        </p:nvSpPr>
        <p:spPr>
          <a:xfrm>
            <a:off x="2073700" y="1351275"/>
            <a:ext cx="1486500" cy="1486500"/>
          </a:xfrm>
          <a:prstGeom prst="ellipse">
            <a:avLst/>
          </a:prstGeom>
          <a:solidFill>
            <a:srgbClr val="FF6B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5" name="Google Shape;585;p52"/>
          <p:cNvGrpSpPr/>
          <p:nvPr/>
        </p:nvGrpSpPr>
        <p:grpSpPr>
          <a:xfrm>
            <a:off x="2542590" y="1515420"/>
            <a:ext cx="548699" cy="548623"/>
            <a:chOff x="-30354000" y="3569100"/>
            <a:chExt cx="292250" cy="292225"/>
          </a:xfrm>
        </p:grpSpPr>
        <p:sp>
          <p:nvSpPr>
            <p:cNvPr id="586" name="Google Shape;586;p52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2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2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2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2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2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Google Shape;592;p52"/>
          <p:cNvSpPr txBox="1">
            <a:spLocks noGrp="1"/>
          </p:cNvSpPr>
          <p:nvPr>
            <p:ph type="title"/>
          </p:nvPr>
        </p:nvSpPr>
        <p:spPr>
          <a:xfrm>
            <a:off x="2226700" y="2099275"/>
            <a:ext cx="11805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Fall in quality of care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593" name="Google Shape;593;p52"/>
          <p:cNvSpPr txBox="1">
            <a:spLocks noGrp="1"/>
          </p:cNvSpPr>
          <p:nvPr>
            <p:ph type="title"/>
          </p:nvPr>
        </p:nvSpPr>
        <p:spPr>
          <a:xfrm>
            <a:off x="5736775" y="2099275"/>
            <a:ext cx="11805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Suboptimal use of resources</a:t>
            </a:r>
            <a:endParaRPr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53"/>
          <p:cNvSpPr/>
          <p:nvPr/>
        </p:nvSpPr>
        <p:spPr>
          <a:xfrm>
            <a:off x="5583775" y="1351275"/>
            <a:ext cx="1486500" cy="14865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53"/>
          <p:cNvSpPr/>
          <p:nvPr/>
        </p:nvSpPr>
        <p:spPr>
          <a:xfrm>
            <a:off x="0" y="-2057050"/>
            <a:ext cx="9144000" cy="3330600"/>
          </a:xfrm>
          <a:prstGeom prst="rect">
            <a:avLst/>
          </a:prstGeom>
          <a:solidFill>
            <a:srgbClr val="666666">
              <a:alpha val="223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0" name="Google Shape;600;p53"/>
          <p:cNvPicPr preferRelativeResize="0"/>
          <p:nvPr/>
        </p:nvPicPr>
        <p:blipFill rotWithShape="1">
          <a:blip r:embed="rId3">
            <a:alphaModFix/>
          </a:blip>
          <a:srcRect t="29774" b="15613"/>
          <a:stretch/>
        </p:blipFill>
        <p:spPr>
          <a:xfrm>
            <a:off x="0" y="-2057050"/>
            <a:ext cx="9143999" cy="3330639"/>
          </a:xfrm>
          <a:prstGeom prst="rect">
            <a:avLst/>
          </a:prstGeom>
          <a:noFill/>
          <a:ln>
            <a:noFill/>
          </a:ln>
        </p:spPr>
      </p:pic>
      <p:sp>
        <p:nvSpPr>
          <p:cNvPr id="601" name="Google Shape;601;p53"/>
          <p:cNvSpPr txBox="1">
            <a:spLocks noGrp="1"/>
          </p:cNvSpPr>
          <p:nvPr>
            <p:ph type="title"/>
          </p:nvPr>
        </p:nvSpPr>
        <p:spPr>
          <a:xfrm>
            <a:off x="820440" y="490425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Problem statement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02" name="Google Shape;602;p5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603" name="Google Shape;603;p53"/>
          <p:cNvGrpSpPr/>
          <p:nvPr/>
        </p:nvGrpSpPr>
        <p:grpSpPr>
          <a:xfrm>
            <a:off x="6052671" y="1535602"/>
            <a:ext cx="548693" cy="508273"/>
            <a:chOff x="4266025" y="3609275"/>
            <a:chExt cx="299325" cy="277275"/>
          </a:xfrm>
        </p:grpSpPr>
        <p:sp>
          <p:nvSpPr>
            <p:cNvPr id="604" name="Google Shape;604;p53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3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" name="Google Shape;606;p53"/>
          <p:cNvSpPr/>
          <p:nvPr/>
        </p:nvSpPr>
        <p:spPr>
          <a:xfrm>
            <a:off x="2073700" y="1351275"/>
            <a:ext cx="1486500" cy="1486500"/>
          </a:xfrm>
          <a:prstGeom prst="ellipse">
            <a:avLst/>
          </a:prstGeom>
          <a:solidFill>
            <a:srgbClr val="FF6B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7" name="Google Shape;607;p53"/>
          <p:cNvGrpSpPr/>
          <p:nvPr/>
        </p:nvGrpSpPr>
        <p:grpSpPr>
          <a:xfrm>
            <a:off x="2542590" y="1515420"/>
            <a:ext cx="548699" cy="548623"/>
            <a:chOff x="-30354000" y="3569100"/>
            <a:chExt cx="292250" cy="292225"/>
          </a:xfrm>
        </p:grpSpPr>
        <p:sp>
          <p:nvSpPr>
            <p:cNvPr id="608" name="Google Shape;608;p53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3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3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3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3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3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4" name="Google Shape;614;p53"/>
          <p:cNvSpPr txBox="1">
            <a:spLocks noGrp="1"/>
          </p:cNvSpPr>
          <p:nvPr>
            <p:ph type="title"/>
          </p:nvPr>
        </p:nvSpPr>
        <p:spPr>
          <a:xfrm>
            <a:off x="2226700" y="2099275"/>
            <a:ext cx="11805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Fall in quality of care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615" name="Google Shape;615;p53"/>
          <p:cNvSpPr txBox="1">
            <a:spLocks noGrp="1"/>
          </p:cNvSpPr>
          <p:nvPr>
            <p:ph type="title"/>
          </p:nvPr>
        </p:nvSpPr>
        <p:spPr>
          <a:xfrm>
            <a:off x="5736775" y="2099275"/>
            <a:ext cx="11805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Suboptimal use of resources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616" name="Google Shape;616;p53"/>
          <p:cNvSpPr txBox="1">
            <a:spLocks noGrp="1"/>
          </p:cNvSpPr>
          <p:nvPr>
            <p:ph type="subTitle" idx="2"/>
          </p:nvPr>
        </p:nvSpPr>
        <p:spPr>
          <a:xfrm>
            <a:off x="1674850" y="2975100"/>
            <a:ext cx="5877600" cy="20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↑ readmission rates → 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↑higher volume of patients.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COVID-19; Healthcare workers (HCWs) severely overworked.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Hospitals consistently working at full capacity.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High resignation rate of HCWs.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Not enough manpower to properly manage patients.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Note: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Counter measures also require additional manpower.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7" name="Google Shape;617;p53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4"/>
          <p:cNvSpPr/>
          <p:nvPr/>
        </p:nvSpPr>
        <p:spPr>
          <a:xfrm>
            <a:off x="5583775" y="1351275"/>
            <a:ext cx="1486500" cy="1486500"/>
          </a:xfrm>
          <a:prstGeom prst="ellipse">
            <a:avLst/>
          </a:prstGeom>
          <a:solidFill>
            <a:srgbClr val="FF6B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54"/>
          <p:cNvSpPr/>
          <p:nvPr/>
        </p:nvSpPr>
        <p:spPr>
          <a:xfrm>
            <a:off x="0" y="-2057050"/>
            <a:ext cx="9144000" cy="3330600"/>
          </a:xfrm>
          <a:prstGeom prst="rect">
            <a:avLst/>
          </a:prstGeom>
          <a:solidFill>
            <a:srgbClr val="666666">
              <a:alpha val="223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4" name="Google Shape;624;p54"/>
          <p:cNvPicPr preferRelativeResize="0"/>
          <p:nvPr/>
        </p:nvPicPr>
        <p:blipFill rotWithShape="1">
          <a:blip r:embed="rId3">
            <a:alphaModFix/>
          </a:blip>
          <a:srcRect t="29774" b="15613"/>
          <a:stretch/>
        </p:blipFill>
        <p:spPr>
          <a:xfrm>
            <a:off x="0" y="-2057050"/>
            <a:ext cx="9143999" cy="3330639"/>
          </a:xfrm>
          <a:prstGeom prst="rect">
            <a:avLst/>
          </a:prstGeom>
          <a:noFill/>
          <a:ln>
            <a:noFill/>
          </a:ln>
        </p:spPr>
      </p:pic>
      <p:sp>
        <p:nvSpPr>
          <p:cNvPr id="625" name="Google Shape;625;p54"/>
          <p:cNvSpPr txBox="1">
            <a:spLocks noGrp="1"/>
          </p:cNvSpPr>
          <p:nvPr>
            <p:ph type="title"/>
          </p:nvPr>
        </p:nvSpPr>
        <p:spPr>
          <a:xfrm>
            <a:off x="820440" y="490425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Problem statement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6" name="Google Shape;626;p5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627" name="Google Shape;627;p54"/>
          <p:cNvGrpSpPr/>
          <p:nvPr/>
        </p:nvGrpSpPr>
        <p:grpSpPr>
          <a:xfrm>
            <a:off x="6052671" y="1535602"/>
            <a:ext cx="548693" cy="508273"/>
            <a:chOff x="4266025" y="3609275"/>
            <a:chExt cx="299325" cy="277275"/>
          </a:xfrm>
        </p:grpSpPr>
        <p:sp>
          <p:nvSpPr>
            <p:cNvPr id="628" name="Google Shape;628;p54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4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" name="Google Shape;630;p54"/>
          <p:cNvSpPr/>
          <p:nvPr/>
        </p:nvSpPr>
        <p:spPr>
          <a:xfrm>
            <a:off x="2073700" y="1351275"/>
            <a:ext cx="1486500" cy="14865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1" name="Google Shape;631;p54"/>
          <p:cNvGrpSpPr/>
          <p:nvPr/>
        </p:nvGrpSpPr>
        <p:grpSpPr>
          <a:xfrm>
            <a:off x="2542590" y="1515420"/>
            <a:ext cx="548699" cy="548623"/>
            <a:chOff x="-30354000" y="3569100"/>
            <a:chExt cx="292250" cy="292225"/>
          </a:xfrm>
        </p:grpSpPr>
        <p:sp>
          <p:nvSpPr>
            <p:cNvPr id="632" name="Google Shape;632;p54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4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4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4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4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4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" name="Google Shape;638;p54"/>
          <p:cNvSpPr txBox="1">
            <a:spLocks noGrp="1"/>
          </p:cNvSpPr>
          <p:nvPr>
            <p:ph type="title"/>
          </p:nvPr>
        </p:nvSpPr>
        <p:spPr>
          <a:xfrm>
            <a:off x="2226700" y="2099275"/>
            <a:ext cx="11805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Fall in quality of care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639" name="Google Shape;639;p54"/>
          <p:cNvSpPr txBox="1">
            <a:spLocks noGrp="1"/>
          </p:cNvSpPr>
          <p:nvPr>
            <p:ph type="title"/>
          </p:nvPr>
        </p:nvSpPr>
        <p:spPr>
          <a:xfrm>
            <a:off x="5736775" y="2099275"/>
            <a:ext cx="11805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Suboptimal use of resources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640" name="Google Shape;640;p54"/>
          <p:cNvSpPr txBox="1">
            <a:spLocks noGrp="1"/>
          </p:cNvSpPr>
          <p:nvPr>
            <p:ph type="subTitle" idx="2"/>
          </p:nvPr>
        </p:nvSpPr>
        <p:spPr>
          <a:xfrm>
            <a:off x="2130900" y="2963125"/>
            <a:ext cx="4882200" cy="20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Resource wasted on readmissions.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Costs more to accommodate for readmissions than to give higher care during first visit.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Spend more on patients in the present to avoid unnecessary costs in the future.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Note:</a:t>
            </a: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Ideally only high risk patients receive additional attention.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1" name="Google Shape;641;p54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55"/>
          <p:cNvSpPr txBox="1">
            <a:spLocks noGrp="1"/>
          </p:cNvSpPr>
          <p:nvPr>
            <p:ph type="title" idx="2"/>
          </p:nvPr>
        </p:nvSpPr>
        <p:spPr>
          <a:xfrm>
            <a:off x="834750" y="382050"/>
            <a:ext cx="55047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Overarching questions:</a:t>
            </a:r>
            <a:endParaRPr/>
          </a:p>
        </p:txBody>
      </p:sp>
      <p:sp>
        <p:nvSpPr>
          <p:cNvPr id="647" name="Google Shape;647;p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648" name="Google Shape;648;p55"/>
          <p:cNvSpPr txBox="1">
            <a:spLocks noGrp="1"/>
          </p:cNvSpPr>
          <p:nvPr>
            <p:ph type="subTitle" idx="3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649" name="Google Shape;649;p55"/>
          <p:cNvSpPr txBox="1">
            <a:spLocks noGrp="1"/>
          </p:cNvSpPr>
          <p:nvPr>
            <p:ph type="title" idx="2"/>
          </p:nvPr>
        </p:nvSpPr>
        <p:spPr>
          <a:xfrm>
            <a:off x="1401150" y="1426113"/>
            <a:ext cx="6341700" cy="9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2"/>
                </a:solidFill>
              </a:rPr>
              <a:t>1. How can we predict whether a patient is likely to be readmitted based on their profile and current clinical markers?</a:t>
            </a:r>
            <a:endParaRPr sz="2100">
              <a:solidFill>
                <a:schemeClr val="accent2"/>
              </a:solidFill>
            </a:endParaRPr>
          </a:p>
        </p:txBody>
      </p:sp>
      <p:sp>
        <p:nvSpPr>
          <p:cNvPr id="650" name="Google Shape;650;p55"/>
          <p:cNvSpPr txBox="1">
            <a:spLocks noGrp="1"/>
          </p:cNvSpPr>
          <p:nvPr>
            <p:ph type="title" idx="2"/>
          </p:nvPr>
        </p:nvSpPr>
        <p:spPr>
          <a:xfrm>
            <a:off x="1425000" y="2576150"/>
            <a:ext cx="6341700" cy="9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2"/>
                </a:solidFill>
              </a:rPr>
              <a:t>2. How can we predict whether a patient is likely to be readmitted based on their profile and current clinical markers?</a:t>
            </a:r>
            <a:endParaRPr sz="21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5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656" name="Google Shape;656;p56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657" name="Google Shape;657;p56"/>
          <p:cNvSpPr txBox="1">
            <a:spLocks noGrp="1"/>
          </p:cNvSpPr>
          <p:nvPr>
            <p:ph type="title"/>
          </p:nvPr>
        </p:nvSpPr>
        <p:spPr>
          <a:xfrm>
            <a:off x="834750" y="382050"/>
            <a:ext cx="4628700" cy="7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Problem:</a:t>
            </a:r>
            <a:endParaRPr/>
          </a:p>
        </p:txBody>
      </p:sp>
      <p:sp>
        <p:nvSpPr>
          <p:cNvPr id="658" name="Google Shape;658;p56"/>
          <p:cNvSpPr txBox="1">
            <a:spLocks noGrp="1"/>
          </p:cNvSpPr>
          <p:nvPr>
            <p:ph type="title"/>
          </p:nvPr>
        </p:nvSpPr>
        <p:spPr>
          <a:xfrm>
            <a:off x="1401150" y="1651525"/>
            <a:ext cx="6341700" cy="9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2"/>
                </a:solidFill>
              </a:rPr>
              <a:t>“Predict likelihood of </a:t>
            </a:r>
            <a:r>
              <a:rPr lang="en" sz="2100" u="sng">
                <a:solidFill>
                  <a:schemeClr val="accent2"/>
                </a:solidFill>
              </a:rPr>
              <a:t>hospital readmission of diabetic patients</a:t>
            </a:r>
            <a:r>
              <a:rPr lang="en" sz="2100">
                <a:solidFill>
                  <a:schemeClr val="accent2"/>
                </a:solidFill>
              </a:rPr>
              <a:t> in Singapore, for hospitals to selectively </a:t>
            </a:r>
            <a:r>
              <a:rPr lang="en" sz="2100" u="sng">
                <a:solidFill>
                  <a:schemeClr val="accent2"/>
                </a:solidFill>
              </a:rPr>
              <a:t>implement preemptive measures</a:t>
            </a:r>
            <a:r>
              <a:rPr lang="en" sz="2100">
                <a:solidFill>
                  <a:schemeClr val="accent2"/>
                </a:solidFill>
              </a:rPr>
              <a:t> to reduce their readmission risk, </a:t>
            </a:r>
            <a:r>
              <a:rPr lang="en" sz="2100" u="sng">
                <a:solidFill>
                  <a:schemeClr val="accent2"/>
                </a:solidFill>
              </a:rPr>
              <a:t>reducing costs</a:t>
            </a:r>
            <a:r>
              <a:rPr lang="en" sz="2100">
                <a:solidFill>
                  <a:schemeClr val="accent2"/>
                </a:solidFill>
              </a:rPr>
              <a:t> incurred”</a:t>
            </a:r>
            <a:endParaRPr sz="210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57"/>
          <p:cNvSpPr/>
          <p:nvPr/>
        </p:nvSpPr>
        <p:spPr>
          <a:xfrm>
            <a:off x="0" y="0"/>
            <a:ext cx="9144000" cy="3330600"/>
          </a:xfrm>
          <a:prstGeom prst="rect">
            <a:avLst/>
          </a:prstGeom>
          <a:solidFill>
            <a:srgbClr val="666666">
              <a:alpha val="223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4" name="Google Shape;664;p57"/>
          <p:cNvPicPr preferRelativeResize="0"/>
          <p:nvPr/>
        </p:nvPicPr>
        <p:blipFill rotWithShape="1">
          <a:blip r:embed="rId3">
            <a:alphaModFix/>
          </a:blip>
          <a:srcRect t="29774" b="15613"/>
          <a:stretch/>
        </p:blipFill>
        <p:spPr>
          <a:xfrm>
            <a:off x="0" y="0"/>
            <a:ext cx="9143999" cy="3330639"/>
          </a:xfrm>
          <a:prstGeom prst="rect">
            <a:avLst/>
          </a:prstGeom>
          <a:noFill/>
          <a:ln>
            <a:noFill/>
          </a:ln>
        </p:spPr>
      </p:pic>
      <p:sp>
        <p:nvSpPr>
          <p:cNvPr id="665" name="Google Shape;665;p57"/>
          <p:cNvSpPr txBox="1">
            <a:spLocks noGrp="1"/>
          </p:cNvSpPr>
          <p:nvPr>
            <p:ph type="title"/>
          </p:nvPr>
        </p:nvSpPr>
        <p:spPr>
          <a:xfrm>
            <a:off x="820440" y="2547475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Business outcome targets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66" name="Google Shape;666;p57"/>
          <p:cNvSpPr txBox="1">
            <a:spLocks noGrp="1"/>
          </p:cNvSpPr>
          <p:nvPr>
            <p:ph type="subTitle" idx="1"/>
          </p:nvPr>
        </p:nvSpPr>
        <p:spPr>
          <a:xfrm>
            <a:off x="844325" y="3691501"/>
            <a:ext cx="5133600" cy="87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/>
              <a:t>Assessing/Measuring the strength of our project</a:t>
            </a:r>
            <a:endParaRPr/>
          </a:p>
        </p:txBody>
      </p:sp>
      <p:sp>
        <p:nvSpPr>
          <p:cNvPr id="667" name="Google Shape;667;p57"/>
          <p:cNvSpPr/>
          <p:nvPr/>
        </p:nvSpPr>
        <p:spPr>
          <a:xfrm>
            <a:off x="952501" y="3586506"/>
            <a:ext cx="491100" cy="5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p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669" name="Google Shape;669;p57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58"/>
          <p:cNvSpPr/>
          <p:nvPr/>
        </p:nvSpPr>
        <p:spPr>
          <a:xfrm>
            <a:off x="0" y="-2080050"/>
            <a:ext cx="9144000" cy="3330600"/>
          </a:xfrm>
          <a:prstGeom prst="rect">
            <a:avLst/>
          </a:prstGeom>
          <a:solidFill>
            <a:srgbClr val="666666">
              <a:alpha val="223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75" name="Google Shape;675;p58"/>
          <p:cNvPicPr preferRelativeResize="0"/>
          <p:nvPr/>
        </p:nvPicPr>
        <p:blipFill rotWithShape="1">
          <a:blip r:embed="rId3">
            <a:alphaModFix/>
          </a:blip>
          <a:srcRect t="29774" b="15613"/>
          <a:stretch/>
        </p:blipFill>
        <p:spPr>
          <a:xfrm>
            <a:off x="0" y="-2080050"/>
            <a:ext cx="9143999" cy="3330639"/>
          </a:xfrm>
          <a:prstGeom prst="rect">
            <a:avLst/>
          </a:prstGeom>
          <a:noFill/>
          <a:ln>
            <a:noFill/>
          </a:ln>
        </p:spPr>
      </p:pic>
      <p:sp>
        <p:nvSpPr>
          <p:cNvPr id="676" name="Google Shape;676;p58"/>
          <p:cNvSpPr txBox="1">
            <a:spLocks noGrp="1"/>
          </p:cNvSpPr>
          <p:nvPr>
            <p:ph type="title"/>
          </p:nvPr>
        </p:nvSpPr>
        <p:spPr>
          <a:xfrm>
            <a:off x="820440" y="467425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Business outcome targets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77" name="Google Shape;677;p5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678" name="Google Shape;678;p58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679" name="Google Shape;679;p58"/>
          <p:cNvSpPr/>
          <p:nvPr/>
        </p:nvSpPr>
        <p:spPr>
          <a:xfrm>
            <a:off x="442050" y="1385913"/>
            <a:ext cx="2727000" cy="15096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Testset performance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0" name="Google Shape;680;p58"/>
          <p:cNvSpPr/>
          <p:nvPr/>
        </p:nvSpPr>
        <p:spPr>
          <a:xfrm>
            <a:off x="442050" y="3121641"/>
            <a:ext cx="2727000" cy="15096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Actual outcomes/improvements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1" name="Google Shape;681;p58"/>
          <p:cNvSpPr txBox="1"/>
          <p:nvPr/>
        </p:nvSpPr>
        <p:spPr>
          <a:xfrm>
            <a:off x="3406100" y="1445025"/>
            <a:ext cx="5276700" cy="13914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Split data into train and test sets.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Model created using train set and assessed using test set.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Need to pay attention to </a:t>
            </a:r>
            <a:r>
              <a:rPr lang="en" b="1">
                <a:latin typeface="Lato"/>
                <a:ea typeface="Lato"/>
                <a:cs typeface="Lato"/>
                <a:sym typeface="Lato"/>
              </a:rPr>
              <a:t>False Negative Rate (FNR)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, indicates chance of misclassifying high risk patient.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2" name="Google Shape;682;p58"/>
          <p:cNvSpPr txBox="1"/>
          <p:nvPr/>
        </p:nvSpPr>
        <p:spPr>
          <a:xfrm>
            <a:off x="3406100" y="3210599"/>
            <a:ext cx="5276700" cy="13317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Apply model to current data and checking performance.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If results are good, can use results to selectively apply measures on patients.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Measure change in readmission rates and costs of hospital over time.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7" name="Google Shape;68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573" y="0"/>
            <a:ext cx="76814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8" name="Google Shape;688;p5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689" name="Google Shape;689;p59"/>
          <p:cNvSpPr/>
          <p:nvPr/>
        </p:nvSpPr>
        <p:spPr>
          <a:xfrm>
            <a:off x="0" y="0"/>
            <a:ext cx="3658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59"/>
          <p:cNvSpPr txBox="1">
            <a:spLocks noGrp="1"/>
          </p:cNvSpPr>
          <p:nvPr>
            <p:ph type="title" idx="4294967295"/>
          </p:nvPr>
        </p:nvSpPr>
        <p:spPr>
          <a:xfrm>
            <a:off x="615000" y="969593"/>
            <a:ext cx="24282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</a:rPr>
              <a:t>02</a:t>
            </a:r>
            <a:endParaRPr sz="10000">
              <a:solidFill>
                <a:schemeClr val="lt1"/>
              </a:solidFill>
            </a:endParaRPr>
          </a:p>
        </p:txBody>
      </p:sp>
      <p:sp>
        <p:nvSpPr>
          <p:cNvPr id="691" name="Google Shape;691;p59"/>
          <p:cNvSpPr txBox="1"/>
          <p:nvPr/>
        </p:nvSpPr>
        <p:spPr>
          <a:xfrm>
            <a:off x="314125" y="2002800"/>
            <a:ext cx="29937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Analytics Approach</a:t>
            </a:r>
            <a:endParaRPr sz="5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2" name="Google Shape;692;p59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 Yan DI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60"/>
          <p:cNvSpPr/>
          <p:nvPr/>
        </p:nvSpPr>
        <p:spPr>
          <a:xfrm>
            <a:off x="2846600" y="275"/>
            <a:ext cx="6297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60"/>
          <p:cNvSpPr txBox="1">
            <a:spLocks noGrp="1"/>
          </p:cNvSpPr>
          <p:nvPr>
            <p:ph type="title"/>
          </p:nvPr>
        </p:nvSpPr>
        <p:spPr>
          <a:xfrm>
            <a:off x="392650" y="1591275"/>
            <a:ext cx="2323200" cy="14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</a:t>
            </a:r>
            <a:endParaRPr/>
          </a:p>
        </p:txBody>
      </p:sp>
      <p:sp>
        <p:nvSpPr>
          <p:cNvPr id="699" name="Google Shape;699;p60"/>
          <p:cNvSpPr txBox="1">
            <a:spLocks noGrp="1"/>
          </p:cNvSpPr>
          <p:nvPr>
            <p:ph type="body" idx="1"/>
          </p:nvPr>
        </p:nvSpPr>
        <p:spPr>
          <a:xfrm>
            <a:off x="3523900" y="1128300"/>
            <a:ext cx="5310300" cy="28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Over 101,766 patient records</a:t>
            </a:r>
            <a:endParaRPr sz="1800">
              <a:solidFill>
                <a:schemeClr val="l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Diabetic Patients</a:t>
            </a:r>
            <a:endParaRPr sz="1800">
              <a:solidFill>
                <a:schemeClr val="l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Across 130 hospitals in USA</a:t>
            </a:r>
            <a:endParaRPr sz="1800">
              <a:solidFill>
                <a:schemeClr val="l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Collected over 10 years (1999-2008)</a:t>
            </a:r>
            <a:endParaRPr sz="1800">
              <a:solidFill>
                <a:schemeClr val="l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49 features of patient data</a:t>
            </a:r>
            <a:endParaRPr sz="1800">
              <a:solidFill>
                <a:schemeClr val="l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800">
                <a:solidFill>
                  <a:schemeClr val="lt2"/>
                </a:solidFill>
              </a:rPr>
              <a:t>Includes outcome of hospital stay </a:t>
            </a:r>
            <a:endParaRPr sz="1800">
              <a:solidFill>
                <a:schemeClr val="lt2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700">
                <a:solidFill>
                  <a:schemeClr val="lt2"/>
                </a:solidFill>
              </a:rPr>
              <a:t>Readmission &lt;30 days</a:t>
            </a:r>
            <a:endParaRPr sz="1700">
              <a:solidFill>
                <a:schemeClr val="lt2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700">
                <a:solidFill>
                  <a:schemeClr val="lt2"/>
                </a:solidFill>
              </a:rPr>
              <a:t>Readmission &gt;30 days</a:t>
            </a:r>
            <a:endParaRPr sz="1700">
              <a:solidFill>
                <a:schemeClr val="lt2"/>
              </a:solidFill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-"/>
            </a:pPr>
            <a:r>
              <a:rPr lang="en" sz="1700">
                <a:solidFill>
                  <a:schemeClr val="lt2"/>
                </a:solidFill>
              </a:rPr>
              <a:t>Not readmitted</a:t>
            </a:r>
            <a:endParaRPr sz="1700">
              <a:solidFill>
                <a:schemeClr val="lt2"/>
              </a:solidFill>
            </a:endParaRPr>
          </a:p>
        </p:txBody>
      </p:sp>
      <p:sp>
        <p:nvSpPr>
          <p:cNvPr id="700" name="Google Shape;700;p6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701" name="Google Shape;701;p60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 Yan Di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61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707" name="Google Shape;707;p61"/>
          <p:cNvSpPr txBox="1">
            <a:spLocks noGrp="1"/>
          </p:cNvSpPr>
          <p:nvPr>
            <p:ph type="body" idx="1"/>
          </p:nvPr>
        </p:nvSpPr>
        <p:spPr>
          <a:xfrm>
            <a:off x="903450" y="1155200"/>
            <a:ext cx="7337100" cy="3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Selected 20 out of 49 patient features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Rows with NA or missing values removed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admission_source_id</a:t>
            </a:r>
            <a:endParaRPr sz="15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5: not available</a:t>
            </a:r>
            <a:endParaRPr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6: null</a:t>
            </a:r>
            <a:endParaRPr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8: not mapped</a:t>
            </a:r>
            <a:endParaRPr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admission_type_id</a:t>
            </a:r>
            <a:endParaRPr sz="150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9, 15: not available</a:t>
            </a:r>
            <a:endParaRPr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17: NULL</a:t>
            </a:r>
            <a:endParaRPr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20: not mapped</a:t>
            </a:r>
            <a:endParaRPr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21: unknown / invalid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500"/>
              <a:t>For categorical variables: rows with values outside the specified range (given in data dictionary) were removed</a:t>
            </a:r>
            <a:endParaRPr sz="13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en" sz="1500"/>
              <a:t>3  rows for “unknown/invalid” gender were removed</a:t>
            </a:r>
            <a:endParaRPr sz="1500"/>
          </a:p>
        </p:txBody>
      </p:sp>
      <p:sp>
        <p:nvSpPr>
          <p:cNvPr id="708" name="Google Shape;708;p6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709" name="Google Shape;709;p61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 Yan Di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35"/>
          <p:cNvPicPr preferRelativeResize="0"/>
          <p:nvPr/>
        </p:nvPicPr>
        <p:blipFill rotWithShape="1">
          <a:blip r:embed="rId3">
            <a:alphaModFix/>
          </a:blip>
          <a:srcRect l="3889" t="2267" r="20741"/>
          <a:stretch/>
        </p:blipFill>
        <p:spPr>
          <a:xfrm>
            <a:off x="0" y="350"/>
            <a:ext cx="59472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5"/>
          <p:cNvSpPr/>
          <p:nvPr/>
        </p:nvSpPr>
        <p:spPr>
          <a:xfrm>
            <a:off x="5485800" y="0"/>
            <a:ext cx="3658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5"/>
          <p:cNvSpPr txBox="1">
            <a:spLocks noGrp="1"/>
          </p:cNvSpPr>
          <p:nvPr>
            <p:ph type="title"/>
          </p:nvPr>
        </p:nvSpPr>
        <p:spPr>
          <a:xfrm>
            <a:off x="5485800" y="2171850"/>
            <a:ext cx="3658200" cy="11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0">
                <a:latin typeface="Lato"/>
                <a:ea typeface="Lato"/>
                <a:cs typeface="Lato"/>
                <a:sym typeface="Lato"/>
              </a:rPr>
              <a:t>Business Problem</a:t>
            </a:r>
            <a:endParaRPr sz="5000" b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35"/>
          <p:cNvSpPr txBox="1">
            <a:spLocks noGrp="1"/>
          </p:cNvSpPr>
          <p:nvPr>
            <p:ph type="title" idx="2"/>
          </p:nvPr>
        </p:nvSpPr>
        <p:spPr>
          <a:xfrm>
            <a:off x="6100800" y="1024543"/>
            <a:ext cx="24282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07" name="Google Shape;307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08" name="Google Shape;308;p35"/>
          <p:cNvSpPr txBox="1">
            <a:spLocks noGrp="1"/>
          </p:cNvSpPr>
          <p:nvPr>
            <p:ph type="subTitle" idx="4294967295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62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715" name="Google Shape;715;p62"/>
          <p:cNvSpPr txBox="1">
            <a:spLocks noGrp="1"/>
          </p:cNvSpPr>
          <p:nvPr>
            <p:ph type="body" idx="1"/>
          </p:nvPr>
        </p:nvSpPr>
        <p:spPr>
          <a:xfrm>
            <a:off x="903450" y="1155200"/>
            <a:ext cx="7337100" cy="22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All categorical variables changed to factor type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Choosing the top 5 most used medicines  from the 24 in the dataset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Reclassifying the categories for our “readmitted” variable to binary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&gt;30 days and no: 0</a:t>
            </a:r>
            <a:endParaRPr sz="1700"/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&lt;30 days: 1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Normalisation  of continuous variables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Train-test split: 90/10 ratio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/>
              <a:t>Balancing data in trainset by sampling from the majority</a:t>
            </a:r>
            <a:endParaRPr sz="17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700"/>
          </a:p>
        </p:txBody>
      </p:sp>
      <p:sp>
        <p:nvSpPr>
          <p:cNvPr id="716" name="Google Shape;716;p6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717" name="Google Shape;717;p62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 Yan Di</a:t>
            </a:r>
            <a:endParaRPr/>
          </a:p>
        </p:txBody>
      </p:sp>
      <p:sp>
        <p:nvSpPr>
          <p:cNvPr id="718" name="Google Shape;718;p62"/>
          <p:cNvSpPr txBox="1"/>
          <p:nvPr/>
        </p:nvSpPr>
        <p:spPr>
          <a:xfrm>
            <a:off x="991775" y="3567750"/>
            <a:ext cx="1913700" cy="8313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Lato"/>
                <a:ea typeface="Lato"/>
                <a:cs typeface="Lato"/>
                <a:sym typeface="Lato"/>
              </a:rPr>
              <a:t>Results</a:t>
            </a:r>
            <a:endParaRPr u="sng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Trainset: 18224 rows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Testset: 9021 rows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724" name="Google Shape;724;p63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 Yan Di</a:t>
            </a:r>
            <a:endParaRPr/>
          </a:p>
        </p:txBody>
      </p:sp>
      <p:sp>
        <p:nvSpPr>
          <p:cNvPr id="725" name="Google Shape;725;p63"/>
          <p:cNvSpPr txBox="1"/>
          <p:nvPr/>
        </p:nvSpPr>
        <p:spPr>
          <a:xfrm>
            <a:off x="2634450" y="2110050"/>
            <a:ext cx="38751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Dashboard</a:t>
            </a:r>
            <a:endParaRPr sz="4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64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 Yan Di</a:t>
            </a:r>
            <a:endParaRPr/>
          </a:p>
        </p:txBody>
      </p:sp>
      <p:sp>
        <p:nvSpPr>
          <p:cNvPr id="731" name="Google Shape;731;p6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732" name="Google Shape;732;p64"/>
          <p:cNvSpPr txBox="1"/>
          <p:nvPr/>
        </p:nvSpPr>
        <p:spPr>
          <a:xfrm>
            <a:off x="0" y="1590425"/>
            <a:ext cx="9144000" cy="1678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Develop a reliable method to accurately determine the likelihood of readmission of diabetic patients within 30 days of their discharge, based on their previous data and clinical markers.</a:t>
            </a:r>
            <a:endParaRPr sz="2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3" name="Google Shape;733;p64"/>
          <p:cNvSpPr txBox="1"/>
          <p:nvPr/>
        </p:nvSpPr>
        <p:spPr>
          <a:xfrm>
            <a:off x="2348700" y="765200"/>
            <a:ext cx="4446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Our Goal: </a:t>
            </a:r>
            <a:endParaRPr sz="48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65"/>
          <p:cNvSpPr txBox="1">
            <a:spLocks noGrp="1"/>
          </p:cNvSpPr>
          <p:nvPr>
            <p:ph type="title"/>
          </p:nvPr>
        </p:nvSpPr>
        <p:spPr>
          <a:xfrm>
            <a:off x="3616350" y="1821340"/>
            <a:ext cx="1911300" cy="9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/>
              <a:t>Neural Network</a:t>
            </a:r>
            <a:endParaRPr sz="1800"/>
          </a:p>
        </p:txBody>
      </p:sp>
      <p:sp>
        <p:nvSpPr>
          <p:cNvPr id="739" name="Google Shape;739;p65"/>
          <p:cNvSpPr txBox="1">
            <a:spLocks noGrp="1"/>
          </p:cNvSpPr>
          <p:nvPr>
            <p:ph type="title" idx="2"/>
          </p:nvPr>
        </p:nvSpPr>
        <p:spPr>
          <a:xfrm>
            <a:off x="6051600" y="1821342"/>
            <a:ext cx="1911300" cy="9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/>
              <a:t>Random Forest</a:t>
            </a:r>
            <a:endParaRPr sz="1800"/>
          </a:p>
        </p:txBody>
      </p:sp>
      <p:sp>
        <p:nvSpPr>
          <p:cNvPr id="740" name="Google Shape;740;p65"/>
          <p:cNvSpPr txBox="1">
            <a:spLocks noGrp="1"/>
          </p:cNvSpPr>
          <p:nvPr>
            <p:ph type="title" idx="4"/>
          </p:nvPr>
        </p:nvSpPr>
        <p:spPr>
          <a:xfrm>
            <a:off x="1181100" y="1821354"/>
            <a:ext cx="1911300" cy="9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/>
              <a:t>Logistic Regression (BE) </a:t>
            </a:r>
            <a:endParaRPr sz="1800"/>
          </a:p>
        </p:txBody>
      </p:sp>
      <p:sp>
        <p:nvSpPr>
          <p:cNvPr id="741" name="Google Shape;741;p65"/>
          <p:cNvSpPr txBox="1">
            <a:spLocks noGrp="1"/>
          </p:cNvSpPr>
          <p:nvPr>
            <p:ph type="title" idx="6"/>
          </p:nvPr>
        </p:nvSpPr>
        <p:spPr>
          <a:xfrm>
            <a:off x="0" y="465966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3 Models</a:t>
            </a:r>
            <a:endParaRPr/>
          </a:p>
        </p:txBody>
      </p:sp>
      <p:sp>
        <p:nvSpPr>
          <p:cNvPr id="742" name="Google Shape;742;p6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743" name="Google Shape;743;p65"/>
          <p:cNvSpPr txBox="1">
            <a:spLocks noGrp="1"/>
          </p:cNvSpPr>
          <p:nvPr>
            <p:ph type="subTitle" idx="7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 Yan Di</a:t>
            </a:r>
            <a:endParaRPr/>
          </a:p>
        </p:txBody>
      </p:sp>
      <p:sp>
        <p:nvSpPr>
          <p:cNvPr id="744" name="Google Shape;744;p65"/>
          <p:cNvSpPr/>
          <p:nvPr/>
        </p:nvSpPr>
        <p:spPr>
          <a:xfrm>
            <a:off x="1294675" y="3986150"/>
            <a:ext cx="6849300" cy="743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All 3 models will be compared using false negative rate.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5" name="Google Shape;745;p65"/>
          <p:cNvSpPr txBox="1"/>
          <p:nvPr/>
        </p:nvSpPr>
        <p:spPr>
          <a:xfrm>
            <a:off x="1181100" y="2939450"/>
            <a:ext cx="191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Using all variables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6" name="Google Shape;746;p65"/>
          <p:cNvSpPr txBox="1"/>
          <p:nvPr/>
        </p:nvSpPr>
        <p:spPr>
          <a:xfrm>
            <a:off x="3616350" y="2939450"/>
            <a:ext cx="19113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Using statistically significant variables identified from Logistic Regression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7" name="Google Shape;747;p65"/>
          <p:cNvSpPr txBox="1"/>
          <p:nvPr/>
        </p:nvSpPr>
        <p:spPr>
          <a:xfrm>
            <a:off x="6100875" y="2939450"/>
            <a:ext cx="1911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Using all variables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p66"/>
          <p:cNvSpPr txBox="1">
            <a:spLocks noGrp="1"/>
          </p:cNvSpPr>
          <p:nvPr>
            <p:ph type="subTitle" idx="1"/>
          </p:nvPr>
        </p:nvSpPr>
        <p:spPr>
          <a:xfrm>
            <a:off x="0" y="491110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 Yan Di</a:t>
            </a:r>
            <a:endParaRPr/>
          </a:p>
        </p:txBody>
      </p:sp>
      <p:sp>
        <p:nvSpPr>
          <p:cNvPr id="753" name="Google Shape;753;p66"/>
          <p:cNvSpPr txBox="1">
            <a:spLocks noGrp="1"/>
          </p:cNvSpPr>
          <p:nvPr>
            <p:ph type="title"/>
          </p:nvPr>
        </p:nvSpPr>
        <p:spPr>
          <a:xfrm>
            <a:off x="845700" y="465851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False Negative Rate</a:t>
            </a:r>
            <a:endParaRPr/>
          </a:p>
        </p:txBody>
      </p:sp>
      <p:sp>
        <p:nvSpPr>
          <p:cNvPr id="754" name="Google Shape;754;p6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graphicFrame>
        <p:nvGraphicFramePr>
          <p:cNvPr id="755" name="Google Shape;755;p66"/>
          <p:cNvGraphicFramePr/>
          <p:nvPr/>
        </p:nvGraphicFramePr>
        <p:xfrm>
          <a:off x="1213875" y="1160750"/>
          <a:ext cx="6343250" cy="2718850"/>
        </p:xfrm>
        <a:graphic>
          <a:graphicData uri="http://schemas.openxmlformats.org/drawingml/2006/table">
            <a:tbl>
              <a:tblPr>
                <a:noFill/>
                <a:tableStyleId>{70604947-32C5-49A1-B1C6-74AF7EFCA0B9}</a:tableStyleId>
              </a:tblPr>
              <a:tblGrid>
                <a:gridCol w="99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1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9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50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7125">
                <a:tc rowSpan="2" gridSpan="2"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>
                          <a:solidFill>
                            <a:srgbClr val="1155CC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endParaRPr sz="1300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b="1">
                          <a:solidFill>
                            <a:srgbClr val="1155CC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Predicted</a:t>
                      </a:r>
                      <a:endParaRPr sz="1300" b="1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825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1155CC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Will not be readmitted within 30 days</a:t>
                      </a:r>
                      <a:endParaRPr sz="1300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1155CC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Will be readmitted within 30 days</a:t>
                      </a:r>
                      <a:endParaRPr sz="1300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920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1155CC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endParaRPr sz="1300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ctr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b="1">
                          <a:solidFill>
                            <a:srgbClr val="1155CC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Actual</a:t>
                      </a:r>
                      <a:endParaRPr sz="1300" b="1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1155CC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Will not be readmitted within 30 days</a:t>
                      </a:r>
                      <a:endParaRPr sz="1300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endParaRPr sz="1300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endParaRPr sz="1300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77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rgbClr val="1155CC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Will be readmitted within 30 days</a:t>
                      </a:r>
                      <a:endParaRPr sz="1300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 anchor="ctr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endParaRPr sz="1300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endParaRPr sz="1300">
                        <a:solidFill>
                          <a:srgbClr val="1155CC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56" name="Google Shape;756;p66"/>
          <p:cNvSpPr/>
          <p:nvPr/>
        </p:nvSpPr>
        <p:spPr>
          <a:xfrm>
            <a:off x="3769300" y="3079750"/>
            <a:ext cx="3857700" cy="9030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66"/>
          <p:cNvSpPr txBox="1"/>
          <p:nvPr/>
        </p:nvSpPr>
        <p:spPr>
          <a:xfrm>
            <a:off x="4564375" y="3292750"/>
            <a:ext cx="372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endParaRPr sz="19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58" name="Google Shape;758;p66"/>
          <p:cNvSpPr txBox="1"/>
          <p:nvPr/>
        </p:nvSpPr>
        <p:spPr>
          <a:xfrm>
            <a:off x="6473850" y="3292750"/>
            <a:ext cx="372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</a:t>
            </a:r>
            <a:endParaRPr sz="19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59" name="Google Shape;759;p66"/>
          <p:cNvSpPr txBox="1"/>
          <p:nvPr/>
        </p:nvSpPr>
        <p:spPr>
          <a:xfrm>
            <a:off x="4765825" y="4162175"/>
            <a:ext cx="2022000" cy="492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FNR = A / (A+B )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67"/>
          <p:cNvSpPr txBox="1">
            <a:spLocks noGrp="1"/>
          </p:cNvSpPr>
          <p:nvPr>
            <p:ph type="title"/>
          </p:nvPr>
        </p:nvSpPr>
        <p:spPr>
          <a:xfrm>
            <a:off x="845700" y="465851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Impacts of FNR</a:t>
            </a:r>
            <a:endParaRPr/>
          </a:p>
        </p:txBody>
      </p:sp>
      <p:sp>
        <p:nvSpPr>
          <p:cNvPr id="765" name="Google Shape;765;p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766" name="Google Shape;766;p67"/>
          <p:cNvSpPr/>
          <p:nvPr/>
        </p:nvSpPr>
        <p:spPr>
          <a:xfrm>
            <a:off x="864575" y="1246875"/>
            <a:ext cx="3376800" cy="221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 hospitals:  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-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Frequent failure to predict a case → increase in preventable readmissions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-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Increased in-patient costs, drives hospital expenditure up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-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Strain on hospital resources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-"/>
            </a:pPr>
            <a:r>
              <a:rPr lang="en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Damaged reputation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67" name="Google Shape;767;p67"/>
          <p:cNvSpPr/>
          <p:nvPr/>
        </p:nvSpPr>
        <p:spPr>
          <a:xfrm>
            <a:off x="4902625" y="1246875"/>
            <a:ext cx="3376800" cy="221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For the patients: </a:t>
            </a:r>
            <a:endParaRPr sz="1800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" sz="1500">
                <a:solidFill>
                  <a:schemeClr val="lt1"/>
                </a:solidFill>
              </a:rPr>
              <a:t>Not getting the care they need the first time</a:t>
            </a:r>
            <a:endParaRPr sz="1500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" sz="1500">
                <a:solidFill>
                  <a:schemeClr val="lt1"/>
                </a:solidFill>
              </a:rPr>
              <a:t>Cause further health complications / their condition worsens </a:t>
            </a:r>
            <a:endParaRPr sz="1500">
              <a:solidFill>
                <a:schemeClr val="lt1"/>
              </a:solidFill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" sz="1500">
                <a:solidFill>
                  <a:schemeClr val="lt1"/>
                </a:solidFill>
              </a:rPr>
              <a:t>Greater financial burden due to multiple hospital visits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768" name="Google Shape;768;p67"/>
          <p:cNvSpPr/>
          <p:nvPr/>
        </p:nvSpPr>
        <p:spPr>
          <a:xfrm>
            <a:off x="864575" y="3671400"/>
            <a:ext cx="7414800" cy="5727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Readmitted patients often return with higher severity of illness</a:t>
            </a:r>
            <a:endParaRPr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→ even higher cost of treatment for hospital + harmful to patient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69" name="Google Shape;769;p67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 Yan Di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4" name="Google Shape;774;p68"/>
          <p:cNvPicPr preferRelativeResize="0"/>
          <p:nvPr/>
        </p:nvPicPr>
        <p:blipFill rotWithShape="1">
          <a:blip r:embed="rId3">
            <a:alphaModFix/>
          </a:blip>
          <a:srcRect l="7467"/>
          <a:stretch/>
        </p:blipFill>
        <p:spPr>
          <a:xfrm>
            <a:off x="0" y="0"/>
            <a:ext cx="713955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5" name="Google Shape;775;p68"/>
          <p:cNvSpPr/>
          <p:nvPr/>
        </p:nvSpPr>
        <p:spPr>
          <a:xfrm>
            <a:off x="5485800" y="0"/>
            <a:ext cx="3658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6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777" name="Google Shape;777;p68"/>
          <p:cNvSpPr txBox="1">
            <a:spLocks noGrp="1"/>
          </p:cNvSpPr>
          <p:nvPr>
            <p:ph type="title" idx="4294967295"/>
          </p:nvPr>
        </p:nvSpPr>
        <p:spPr>
          <a:xfrm>
            <a:off x="6118925" y="1088118"/>
            <a:ext cx="24282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</a:rPr>
              <a:t>03</a:t>
            </a:r>
            <a:endParaRPr sz="10000">
              <a:solidFill>
                <a:schemeClr val="lt1"/>
              </a:solidFill>
            </a:endParaRPr>
          </a:p>
        </p:txBody>
      </p:sp>
      <p:sp>
        <p:nvSpPr>
          <p:cNvPr id="778" name="Google Shape;778;p68"/>
          <p:cNvSpPr txBox="1"/>
          <p:nvPr/>
        </p:nvSpPr>
        <p:spPr>
          <a:xfrm>
            <a:off x="5818050" y="2121325"/>
            <a:ext cx="29937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Analytics Solution</a:t>
            </a:r>
            <a:endParaRPr sz="5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79" name="Google Shape;779;p68"/>
          <p:cNvSpPr txBox="1">
            <a:spLocks noGrp="1"/>
          </p:cNvSpPr>
          <p:nvPr>
            <p:ph type="subTitle" idx="4294967295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Lau Shing Hung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6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785" name="Google Shape;785;p69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Lau Shing Hung</a:t>
            </a:r>
            <a:endParaRPr/>
          </a:p>
        </p:txBody>
      </p:sp>
      <p:sp>
        <p:nvSpPr>
          <p:cNvPr id="786" name="Google Shape;786;p69"/>
          <p:cNvSpPr txBox="1"/>
          <p:nvPr/>
        </p:nvSpPr>
        <p:spPr>
          <a:xfrm>
            <a:off x="0" y="2017650"/>
            <a:ext cx="9144000" cy="110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Logistic Regression</a:t>
            </a:r>
            <a:endParaRPr sz="60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7" name="Google Shape;787;p69"/>
          <p:cNvPicPr preferRelativeResize="0"/>
          <p:nvPr/>
        </p:nvPicPr>
        <p:blipFill rotWithShape="1">
          <a:blip r:embed="rId3">
            <a:alphaModFix/>
          </a:blip>
          <a:srcRect t="37155" b="29876"/>
          <a:stretch/>
        </p:blipFill>
        <p:spPr>
          <a:xfrm>
            <a:off x="0" y="0"/>
            <a:ext cx="9144000" cy="201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793" name="Google Shape;793;p70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70"/>
          <p:cNvSpPr/>
          <p:nvPr/>
        </p:nvSpPr>
        <p:spPr>
          <a:xfrm>
            <a:off x="-9300" y="1712675"/>
            <a:ext cx="9162600" cy="343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</a:endParaRPr>
          </a:p>
        </p:txBody>
      </p:sp>
      <p:sp>
        <p:nvSpPr>
          <p:cNvPr id="795" name="Google Shape;795;p70"/>
          <p:cNvSpPr txBox="1"/>
          <p:nvPr/>
        </p:nvSpPr>
        <p:spPr>
          <a:xfrm>
            <a:off x="2329075" y="4110550"/>
            <a:ext cx="6776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With Backward Elimination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96" name="Google Shape;796;p70"/>
          <p:cNvPicPr preferRelativeResize="0"/>
          <p:nvPr/>
        </p:nvPicPr>
        <p:blipFill rotWithShape="1">
          <a:blip r:embed="rId3">
            <a:alphaModFix/>
          </a:blip>
          <a:srcRect t="37156" b="34783"/>
          <a:stretch/>
        </p:blipFill>
        <p:spPr>
          <a:xfrm>
            <a:off x="0" y="0"/>
            <a:ext cx="9144000" cy="1712674"/>
          </a:xfrm>
          <a:prstGeom prst="rect">
            <a:avLst/>
          </a:prstGeom>
          <a:noFill/>
          <a:ln>
            <a:noFill/>
          </a:ln>
        </p:spPr>
      </p:pic>
      <p:sp>
        <p:nvSpPr>
          <p:cNvPr id="797" name="Google Shape;797;p70"/>
          <p:cNvSpPr txBox="1"/>
          <p:nvPr/>
        </p:nvSpPr>
        <p:spPr>
          <a:xfrm>
            <a:off x="680675" y="403425"/>
            <a:ext cx="7304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Logistic Regression</a:t>
            </a:r>
            <a:endParaRPr sz="42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8" name="Google Shape;798;p70"/>
          <p:cNvSpPr txBox="1"/>
          <p:nvPr/>
        </p:nvSpPr>
        <p:spPr>
          <a:xfrm>
            <a:off x="5796200" y="3147363"/>
            <a:ext cx="2721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Whether a patient is readmitted within 30 days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99" name="Google Shape;799;p70"/>
          <p:cNvCxnSpPr/>
          <p:nvPr/>
        </p:nvCxnSpPr>
        <p:spPr>
          <a:xfrm>
            <a:off x="6832650" y="2476575"/>
            <a:ext cx="183000" cy="67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00" name="Google Shape;800;p70"/>
          <p:cNvSpPr txBox="1"/>
          <p:nvPr/>
        </p:nvSpPr>
        <p:spPr>
          <a:xfrm>
            <a:off x="375575" y="2035950"/>
            <a:ext cx="7249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statistical analysis method to predict a binary outcome based on prior observations of a data set.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01" name="Google Shape;801;p70"/>
          <p:cNvSpPr txBox="1">
            <a:spLocks noGrp="1"/>
          </p:cNvSpPr>
          <p:nvPr>
            <p:ph type="subTitle" idx="4294967295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Lau Shing Hung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7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807" name="Google Shape;807;p71"/>
          <p:cNvSpPr/>
          <p:nvPr/>
        </p:nvSpPr>
        <p:spPr>
          <a:xfrm>
            <a:off x="0" y="0"/>
            <a:ext cx="2595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71"/>
          <p:cNvSpPr txBox="1"/>
          <p:nvPr/>
        </p:nvSpPr>
        <p:spPr>
          <a:xfrm>
            <a:off x="0" y="2945475"/>
            <a:ext cx="2595300" cy="10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Simplified Steps to predict readmitted status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809" name="Google Shape;809;p71"/>
          <p:cNvSpPr txBox="1"/>
          <p:nvPr/>
        </p:nvSpPr>
        <p:spPr>
          <a:xfrm>
            <a:off x="-202350" y="1508875"/>
            <a:ext cx="3000000" cy="12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Logistic Regression</a:t>
            </a:r>
            <a:endParaRPr sz="3500">
              <a:solidFill>
                <a:schemeClr val="lt1"/>
              </a:solidFill>
            </a:endParaRPr>
          </a:p>
        </p:txBody>
      </p:sp>
      <p:pic>
        <p:nvPicPr>
          <p:cNvPr id="810" name="Google Shape;810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0700" y="434863"/>
            <a:ext cx="444325" cy="44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1" name="Google Shape;811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0700" y="3226050"/>
            <a:ext cx="444325" cy="444325"/>
          </a:xfrm>
          <a:prstGeom prst="rect">
            <a:avLst/>
          </a:prstGeom>
          <a:noFill/>
          <a:ln>
            <a:noFill/>
          </a:ln>
        </p:spPr>
      </p:pic>
      <p:sp>
        <p:nvSpPr>
          <p:cNvPr id="812" name="Google Shape;812;p71"/>
          <p:cNvSpPr txBox="1"/>
          <p:nvPr/>
        </p:nvSpPr>
        <p:spPr>
          <a:xfrm>
            <a:off x="3406650" y="456925"/>
            <a:ext cx="504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Split the dataset into trainset and testset with a 90:10 ratio.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13" name="Google Shape;813;p71"/>
          <p:cNvPicPr preferRelativeResize="0"/>
          <p:nvPr/>
        </p:nvPicPr>
        <p:blipFill rotWithShape="1">
          <a:blip r:embed="rId5">
            <a:alphaModFix/>
          </a:blip>
          <a:srcRect t="31801" b="36368"/>
          <a:stretch/>
        </p:blipFill>
        <p:spPr>
          <a:xfrm>
            <a:off x="3456525" y="2322463"/>
            <a:ext cx="5454601" cy="2325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14" name="Google Shape;814;p71"/>
          <p:cNvSpPr txBox="1"/>
          <p:nvPr/>
        </p:nvSpPr>
        <p:spPr>
          <a:xfrm>
            <a:off x="3378925" y="3170625"/>
            <a:ext cx="50466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Check for multicollinearity between variables by running vif. If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GVIF &gt; 5 for the variables, it suggests multicollinearity.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15" name="Google Shape;815;p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66125" y="1714650"/>
            <a:ext cx="444325" cy="444325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71"/>
          <p:cNvSpPr txBox="1"/>
          <p:nvPr/>
        </p:nvSpPr>
        <p:spPr>
          <a:xfrm>
            <a:off x="3378925" y="1686838"/>
            <a:ext cx="5046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Perform Logistic Regression on the trainset.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17" name="Google Shape;817;p71"/>
          <p:cNvSpPr txBox="1">
            <a:spLocks noGrp="1"/>
          </p:cNvSpPr>
          <p:nvPr>
            <p:ph type="subTitle" idx="4294967295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Lau Shing Hung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6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314" name="Google Shape;314;p3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315" name="Google Shape;315;p36"/>
          <p:cNvSpPr txBox="1"/>
          <p:nvPr/>
        </p:nvSpPr>
        <p:spPr>
          <a:xfrm>
            <a:off x="0" y="1904475"/>
            <a:ext cx="9144000" cy="1678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Hospitals in Singapore</a:t>
            </a:r>
            <a:endParaRPr sz="3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36"/>
          <p:cNvSpPr txBox="1"/>
          <p:nvPr/>
        </p:nvSpPr>
        <p:spPr>
          <a:xfrm>
            <a:off x="1431600" y="1104075"/>
            <a:ext cx="62808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Our Target Audience: </a:t>
            </a:r>
            <a:endParaRPr sz="40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7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823" name="Google Shape;823;p72"/>
          <p:cNvSpPr/>
          <p:nvPr/>
        </p:nvSpPr>
        <p:spPr>
          <a:xfrm>
            <a:off x="0" y="0"/>
            <a:ext cx="2595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72"/>
          <p:cNvSpPr txBox="1"/>
          <p:nvPr/>
        </p:nvSpPr>
        <p:spPr>
          <a:xfrm>
            <a:off x="0" y="2945475"/>
            <a:ext cx="2595300" cy="10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Simplified Steps to predict readmitted status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825" name="Google Shape;825;p72"/>
          <p:cNvSpPr txBox="1"/>
          <p:nvPr/>
        </p:nvSpPr>
        <p:spPr>
          <a:xfrm>
            <a:off x="-202350" y="1508875"/>
            <a:ext cx="3000000" cy="12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Logistic Regression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826" name="Google Shape;826;p72"/>
          <p:cNvSpPr txBox="1"/>
          <p:nvPr/>
        </p:nvSpPr>
        <p:spPr>
          <a:xfrm>
            <a:off x="3413575" y="481900"/>
            <a:ext cx="5046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Backward elimination to select variables for best-fit logistic regression model with step().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27" name="Google Shape;827;p72"/>
          <p:cNvSpPr txBox="1"/>
          <p:nvPr/>
        </p:nvSpPr>
        <p:spPr>
          <a:xfrm>
            <a:off x="3385850" y="3386025"/>
            <a:ext cx="539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resulting Logistic Regression model will then be used to predict the patient’s readmitted status. 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28" name="Google Shape;828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4098" y="506574"/>
            <a:ext cx="444325" cy="44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9" name="Google Shape;829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4100" y="3386018"/>
            <a:ext cx="444325" cy="444325"/>
          </a:xfrm>
          <a:prstGeom prst="rect">
            <a:avLst/>
          </a:prstGeom>
          <a:noFill/>
          <a:ln>
            <a:noFill/>
          </a:ln>
        </p:spPr>
      </p:pic>
      <p:sp>
        <p:nvSpPr>
          <p:cNvPr id="830" name="Google Shape;830;p72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Lau Shing Hung</a:t>
            </a:r>
            <a:endParaRPr/>
          </a:p>
        </p:txBody>
      </p:sp>
      <p:graphicFrame>
        <p:nvGraphicFramePr>
          <p:cNvPr id="831" name="Google Shape;831;p72"/>
          <p:cNvGraphicFramePr/>
          <p:nvPr/>
        </p:nvGraphicFramePr>
        <p:xfrm>
          <a:off x="3102225" y="1276200"/>
          <a:ext cx="5835575" cy="1487850"/>
        </p:xfrm>
        <a:graphic>
          <a:graphicData uri="http://schemas.openxmlformats.org/drawingml/2006/table">
            <a:tbl>
              <a:tblPr>
                <a:noFill/>
                <a:tableStyleId>{2F40658C-5BEB-439C-A217-390D97C73E2A}</a:tableStyleId>
              </a:tblPr>
              <a:tblGrid>
                <a:gridCol w="1263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1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Categorical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A1Cresult, diabetesMed, insulin, metformin, glyburide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8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Numeric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Time_in_hospital, num_procedures, num_medications, number_emergency, number_inpatient, number_diagnoses</a:t>
                      </a:r>
                      <a:endParaRPr sz="1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73"/>
          <p:cNvSpPr txBox="1">
            <a:spLocks noGrp="1"/>
          </p:cNvSpPr>
          <p:nvPr>
            <p:ph type="title"/>
          </p:nvPr>
        </p:nvSpPr>
        <p:spPr>
          <a:xfrm>
            <a:off x="1708200" y="351925"/>
            <a:ext cx="57276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Confusion Matrix of Logistic Regression with BE</a:t>
            </a:r>
            <a:endParaRPr sz="2500"/>
          </a:p>
        </p:txBody>
      </p:sp>
      <p:sp>
        <p:nvSpPr>
          <p:cNvPr id="837" name="Google Shape;837;p7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838" name="Google Shape;838;p73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Lau Shing Hung</a:t>
            </a:r>
            <a:endParaRPr/>
          </a:p>
        </p:txBody>
      </p:sp>
      <p:graphicFrame>
        <p:nvGraphicFramePr>
          <p:cNvPr id="839" name="Google Shape;839;p73"/>
          <p:cNvGraphicFramePr/>
          <p:nvPr/>
        </p:nvGraphicFramePr>
        <p:xfrm>
          <a:off x="1323288" y="1541950"/>
          <a:ext cx="6497400" cy="2819950"/>
        </p:xfrm>
        <a:graphic>
          <a:graphicData uri="http://schemas.openxmlformats.org/drawingml/2006/table">
            <a:tbl>
              <a:tblPr>
                <a:noFill/>
                <a:tableStyleId>{70604947-32C5-49A1-B1C6-74AF7EFCA0B9}</a:tableStyleId>
              </a:tblPr>
              <a:tblGrid>
                <a:gridCol w="712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3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6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2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0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16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53525">
                <a:tc rowSpan="2"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Predicted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Class Error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660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4550">
                <a:tc rowSpan="2"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Actual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5496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2512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FPR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31.4%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45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493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520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FNR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48.7%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0725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Overall Accuracy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66.7%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40" name="Google Shape;840;p73"/>
          <p:cNvSpPr/>
          <p:nvPr/>
        </p:nvSpPr>
        <p:spPr>
          <a:xfrm>
            <a:off x="1323300" y="3881175"/>
            <a:ext cx="6497400" cy="480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73"/>
          <p:cNvSpPr/>
          <p:nvPr/>
        </p:nvSpPr>
        <p:spPr>
          <a:xfrm>
            <a:off x="5768325" y="3166625"/>
            <a:ext cx="2052300" cy="714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74"/>
          <p:cNvSpPr/>
          <p:nvPr/>
        </p:nvSpPr>
        <p:spPr>
          <a:xfrm>
            <a:off x="0" y="0"/>
            <a:ext cx="40668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7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pic>
        <p:nvPicPr>
          <p:cNvPr id="848" name="Google Shape;848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062" y="1029650"/>
            <a:ext cx="3112674" cy="3895901"/>
          </a:xfrm>
          <a:prstGeom prst="rect">
            <a:avLst/>
          </a:prstGeom>
          <a:noFill/>
          <a:ln>
            <a:noFill/>
          </a:ln>
        </p:spPr>
      </p:pic>
      <p:sp>
        <p:nvSpPr>
          <p:cNvPr id="849" name="Google Shape;849;p74"/>
          <p:cNvSpPr txBox="1">
            <a:spLocks noGrp="1"/>
          </p:cNvSpPr>
          <p:nvPr>
            <p:ph type="title" idx="4294967295"/>
          </p:nvPr>
        </p:nvSpPr>
        <p:spPr>
          <a:xfrm>
            <a:off x="-184650" y="85750"/>
            <a:ext cx="4436100" cy="5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</a:rPr>
              <a:t>Significant Variables identified for Neural Network</a:t>
            </a:r>
            <a:endParaRPr sz="2200">
              <a:solidFill>
                <a:schemeClr val="lt1"/>
              </a:solidFill>
            </a:endParaRPr>
          </a:p>
        </p:txBody>
      </p:sp>
      <p:sp>
        <p:nvSpPr>
          <p:cNvPr id="850" name="Google Shape;850;p74"/>
          <p:cNvSpPr txBox="1"/>
          <p:nvPr/>
        </p:nvSpPr>
        <p:spPr>
          <a:xfrm>
            <a:off x="4655200" y="458150"/>
            <a:ext cx="4097400" cy="6156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Statistically significant variables identified using P-value &lt; 0.1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1" name="Google Shape;851;p74"/>
          <p:cNvSpPr/>
          <p:nvPr/>
        </p:nvSpPr>
        <p:spPr>
          <a:xfrm>
            <a:off x="2630250" y="1073750"/>
            <a:ext cx="804900" cy="3530100"/>
          </a:xfrm>
          <a:prstGeom prst="rect">
            <a:avLst/>
          </a:prstGeom>
          <a:noFill/>
          <a:ln w="19050" cap="flat" cmpd="sng">
            <a:solidFill>
              <a:srgbClr val="FF6B65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cxnSp>
        <p:nvCxnSpPr>
          <p:cNvPr id="852" name="Google Shape;852;p74"/>
          <p:cNvCxnSpPr>
            <a:stCxn id="850" idx="1"/>
          </p:cNvCxnSpPr>
          <p:nvPr/>
        </p:nvCxnSpPr>
        <p:spPr>
          <a:xfrm flipH="1">
            <a:off x="3141400" y="765950"/>
            <a:ext cx="1513800" cy="48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853" name="Google Shape;853;p74"/>
          <p:cNvGraphicFramePr/>
          <p:nvPr/>
        </p:nvGraphicFramePr>
        <p:xfrm>
          <a:off x="4697288" y="1359650"/>
          <a:ext cx="4013225" cy="3779250"/>
        </p:xfrm>
        <a:graphic>
          <a:graphicData uri="http://schemas.openxmlformats.org/drawingml/2006/table">
            <a:tbl>
              <a:tblPr>
                <a:noFill/>
                <a:tableStyleId>{2F40658C-5BEB-439C-A217-390D97C73E2A}</a:tableStyleId>
              </a:tblPr>
              <a:tblGrid>
                <a:gridCol w="2444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8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Significant variables to be fit into Neural Network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age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Categorical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diabetesMed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Categorical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insulin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Categorical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num_procedures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Continuous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num_medications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Continuous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number_emergency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Continuous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number_inpatient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Continuous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number_diagnoses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Continuous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854" name="Google Shape;854;p74"/>
          <p:cNvSpPr txBox="1">
            <a:spLocks noGrp="1"/>
          </p:cNvSpPr>
          <p:nvPr>
            <p:ph type="subTitle" idx="4294967295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Lau Shing Hung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7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sp>
        <p:nvSpPr>
          <p:cNvPr id="860" name="Google Shape;860;p75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Lau Shing Hung</a:t>
            </a:r>
            <a:endParaRPr/>
          </a:p>
        </p:txBody>
      </p:sp>
      <p:sp>
        <p:nvSpPr>
          <p:cNvPr id="861" name="Google Shape;861;p75"/>
          <p:cNvSpPr txBox="1"/>
          <p:nvPr/>
        </p:nvSpPr>
        <p:spPr>
          <a:xfrm>
            <a:off x="0" y="2017650"/>
            <a:ext cx="9144000" cy="110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Neural Network</a:t>
            </a:r>
            <a:endParaRPr sz="60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2" name="Google Shape;862;p75"/>
          <p:cNvPicPr preferRelativeResize="0"/>
          <p:nvPr/>
        </p:nvPicPr>
        <p:blipFill rotWithShape="1">
          <a:blip r:embed="rId3">
            <a:alphaModFix/>
          </a:blip>
          <a:srcRect t="47571" b="18273"/>
          <a:stretch/>
        </p:blipFill>
        <p:spPr>
          <a:xfrm>
            <a:off x="0" y="0"/>
            <a:ext cx="9143999" cy="208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76"/>
          <p:cNvSpPr txBox="1"/>
          <p:nvPr/>
        </p:nvSpPr>
        <p:spPr>
          <a:xfrm>
            <a:off x="0" y="2048400"/>
            <a:ext cx="29196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Significant Independent variables are identified from Logistic Regression and fit into Neural Network, forming the input layer.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8" name="Google Shape;868;p76"/>
          <p:cNvSpPr/>
          <p:nvPr/>
        </p:nvSpPr>
        <p:spPr>
          <a:xfrm>
            <a:off x="3127050" y="1887525"/>
            <a:ext cx="2876100" cy="2884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76"/>
          <p:cNvSpPr txBox="1"/>
          <p:nvPr/>
        </p:nvSpPr>
        <p:spPr>
          <a:xfrm>
            <a:off x="3127050" y="2900675"/>
            <a:ext cx="2889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2124"/>
                </a:solidFill>
                <a:latin typeface="Lato"/>
                <a:ea typeface="Lato"/>
                <a:cs typeface="Lato"/>
                <a:sym typeface="Lato"/>
              </a:rPr>
              <a:t>The number of hidden layers and number of hidden nodes in the respective hidden layers can be set, forming the hidden layers.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0" name="Google Shape;870;p76"/>
          <p:cNvSpPr txBox="1"/>
          <p:nvPr/>
        </p:nvSpPr>
        <p:spPr>
          <a:xfrm>
            <a:off x="6382625" y="3534500"/>
            <a:ext cx="22386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Output layer of the Neural Network will be whether the patient is readmitted early.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1" name="Google Shape;871;p76"/>
          <p:cNvSpPr/>
          <p:nvPr/>
        </p:nvSpPr>
        <p:spPr>
          <a:xfrm rot="2162446">
            <a:off x="2832897" y="2624585"/>
            <a:ext cx="377320" cy="24374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  <a:highlight>
                <a:schemeClr val="accent6"/>
              </a:highlight>
            </a:endParaRPr>
          </a:p>
        </p:txBody>
      </p:sp>
      <p:sp>
        <p:nvSpPr>
          <p:cNvPr id="872" name="Google Shape;872;p76"/>
          <p:cNvSpPr/>
          <p:nvPr/>
        </p:nvSpPr>
        <p:spPr>
          <a:xfrm rot="1941679">
            <a:off x="5963414" y="3560335"/>
            <a:ext cx="383928" cy="24378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5"/>
              </a:solidFill>
              <a:highlight>
                <a:schemeClr val="accent6"/>
              </a:highlight>
            </a:endParaRPr>
          </a:p>
        </p:txBody>
      </p:sp>
      <p:sp>
        <p:nvSpPr>
          <p:cNvPr id="873" name="Google Shape;873;p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sp>
        <p:nvSpPr>
          <p:cNvPr id="874" name="Google Shape;874;p76"/>
          <p:cNvSpPr txBox="1">
            <a:spLocks noGrp="1"/>
          </p:cNvSpPr>
          <p:nvPr>
            <p:ph type="subTitle" idx="7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Lau Shing Hung</a:t>
            </a:r>
            <a:endParaRPr/>
          </a:p>
        </p:txBody>
      </p:sp>
      <p:pic>
        <p:nvPicPr>
          <p:cNvPr id="875" name="Google Shape;875;p76"/>
          <p:cNvPicPr preferRelativeResize="0"/>
          <p:nvPr/>
        </p:nvPicPr>
        <p:blipFill rotWithShape="1">
          <a:blip r:embed="rId3">
            <a:alphaModFix/>
          </a:blip>
          <a:srcRect t="50828" b="22195"/>
          <a:stretch/>
        </p:blipFill>
        <p:spPr>
          <a:xfrm>
            <a:off x="0" y="0"/>
            <a:ext cx="9143999" cy="1645199"/>
          </a:xfrm>
          <a:prstGeom prst="rect">
            <a:avLst/>
          </a:prstGeom>
          <a:noFill/>
          <a:ln>
            <a:noFill/>
          </a:ln>
        </p:spPr>
      </p:pic>
      <p:sp>
        <p:nvSpPr>
          <p:cNvPr id="876" name="Google Shape;876;p76"/>
          <p:cNvSpPr txBox="1">
            <a:spLocks noGrp="1"/>
          </p:cNvSpPr>
          <p:nvPr>
            <p:ph type="title" idx="6"/>
          </p:nvPr>
        </p:nvSpPr>
        <p:spPr>
          <a:xfrm>
            <a:off x="0" y="465966"/>
            <a:ext cx="9144000" cy="572700"/>
          </a:xfrm>
          <a:prstGeom prst="rect">
            <a:avLst/>
          </a:prstGeom>
        </p:spPr>
        <p:txBody>
          <a:bodyPr spcFirstLastPara="1" wrap="square" lIns="21600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Neural Network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1" name="Google Shape;881;p77"/>
          <p:cNvPicPr preferRelativeResize="0"/>
          <p:nvPr/>
        </p:nvPicPr>
        <p:blipFill rotWithShape="1">
          <a:blip r:embed="rId3">
            <a:alphaModFix/>
          </a:blip>
          <a:srcRect r="9942"/>
          <a:stretch/>
        </p:blipFill>
        <p:spPr>
          <a:xfrm>
            <a:off x="773450" y="109902"/>
            <a:ext cx="7444037" cy="42921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2" name="Google Shape;882;p77"/>
          <p:cNvGrpSpPr/>
          <p:nvPr/>
        </p:nvGrpSpPr>
        <p:grpSpPr>
          <a:xfrm>
            <a:off x="1884828" y="2456596"/>
            <a:ext cx="367023" cy="358401"/>
            <a:chOff x="-28463700" y="3914875"/>
            <a:chExt cx="303275" cy="296150"/>
          </a:xfrm>
        </p:grpSpPr>
        <p:sp>
          <p:nvSpPr>
            <p:cNvPr id="883" name="Google Shape;883;p77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84" name="Google Shape;884;p77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885" name="Google Shape;885;p77"/>
          <p:cNvGrpSpPr/>
          <p:nvPr/>
        </p:nvGrpSpPr>
        <p:grpSpPr>
          <a:xfrm>
            <a:off x="1888192" y="3236726"/>
            <a:ext cx="360337" cy="231632"/>
            <a:chOff x="-27721750" y="3598250"/>
            <a:chExt cx="297750" cy="191400"/>
          </a:xfrm>
        </p:grpSpPr>
        <p:sp>
          <p:nvSpPr>
            <p:cNvPr id="886" name="Google Shape;886;p77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87" name="Google Shape;887;p77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888" name="Google Shape;888;p77"/>
          <p:cNvSpPr/>
          <p:nvPr/>
        </p:nvSpPr>
        <p:spPr>
          <a:xfrm>
            <a:off x="1976814" y="3934071"/>
            <a:ext cx="356586" cy="353876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89" name="Google Shape;889;p77"/>
          <p:cNvSpPr/>
          <p:nvPr/>
        </p:nvSpPr>
        <p:spPr>
          <a:xfrm>
            <a:off x="1912297" y="1677190"/>
            <a:ext cx="314561" cy="357493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890" name="Google Shape;890;p77"/>
          <p:cNvSpPr/>
          <p:nvPr/>
        </p:nvSpPr>
        <p:spPr>
          <a:xfrm>
            <a:off x="2002269" y="46000"/>
            <a:ext cx="858900" cy="4435800"/>
          </a:xfrm>
          <a:prstGeom prst="rect">
            <a:avLst/>
          </a:prstGeom>
          <a:noFill/>
          <a:ln w="19050" cap="flat" cmpd="sng">
            <a:solidFill>
              <a:srgbClr val="F6B26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77"/>
          <p:cNvSpPr/>
          <p:nvPr/>
        </p:nvSpPr>
        <p:spPr>
          <a:xfrm>
            <a:off x="3718365" y="46000"/>
            <a:ext cx="645300" cy="4435800"/>
          </a:xfrm>
          <a:prstGeom prst="rect">
            <a:avLst/>
          </a:prstGeom>
          <a:noFill/>
          <a:ln w="19050" cap="flat" cmpd="sng">
            <a:solidFill>
              <a:srgbClr val="6FA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77"/>
          <p:cNvSpPr/>
          <p:nvPr/>
        </p:nvSpPr>
        <p:spPr>
          <a:xfrm>
            <a:off x="5421104" y="46000"/>
            <a:ext cx="645300" cy="4435800"/>
          </a:xfrm>
          <a:prstGeom prst="rect">
            <a:avLst/>
          </a:prstGeom>
          <a:noFill/>
          <a:ln w="19050" cap="flat" cmpd="sng">
            <a:solidFill>
              <a:srgbClr val="DD7E6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77"/>
          <p:cNvSpPr/>
          <p:nvPr/>
        </p:nvSpPr>
        <p:spPr>
          <a:xfrm>
            <a:off x="7009589" y="46000"/>
            <a:ext cx="1062600" cy="4435800"/>
          </a:xfrm>
          <a:prstGeom prst="rect">
            <a:avLst/>
          </a:prstGeom>
          <a:noFill/>
          <a:ln w="19050" cap="flat" cmpd="sng">
            <a:solidFill>
              <a:srgbClr val="D5A6B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77"/>
          <p:cNvSpPr txBox="1"/>
          <p:nvPr/>
        </p:nvSpPr>
        <p:spPr>
          <a:xfrm>
            <a:off x="1796109" y="4481908"/>
            <a:ext cx="1271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Input Layer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5" name="Google Shape;895;p77"/>
          <p:cNvSpPr txBox="1"/>
          <p:nvPr/>
        </p:nvSpPr>
        <p:spPr>
          <a:xfrm>
            <a:off x="3393169" y="4481908"/>
            <a:ext cx="1271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First Hidden Layer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6" name="Google Shape;896;p77"/>
          <p:cNvSpPr txBox="1"/>
          <p:nvPr/>
        </p:nvSpPr>
        <p:spPr>
          <a:xfrm>
            <a:off x="4990216" y="4481908"/>
            <a:ext cx="1659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Second Hidden Layer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7" name="Google Shape;897;p77"/>
          <p:cNvSpPr txBox="1"/>
          <p:nvPr/>
        </p:nvSpPr>
        <p:spPr>
          <a:xfrm>
            <a:off x="6711245" y="4481895"/>
            <a:ext cx="1659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Output Layer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8" name="Google Shape;898;p7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sp>
        <p:nvSpPr>
          <p:cNvPr id="899" name="Google Shape;899;p77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Lau Shing Hung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7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sp>
        <p:nvSpPr>
          <p:cNvPr id="905" name="Google Shape;905;p78"/>
          <p:cNvSpPr/>
          <p:nvPr/>
        </p:nvSpPr>
        <p:spPr>
          <a:xfrm>
            <a:off x="0" y="0"/>
            <a:ext cx="2595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78"/>
          <p:cNvSpPr txBox="1"/>
          <p:nvPr/>
        </p:nvSpPr>
        <p:spPr>
          <a:xfrm>
            <a:off x="0" y="2945475"/>
            <a:ext cx="2595300" cy="10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Simplified Steps to predict readmitted status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907" name="Google Shape;907;p78"/>
          <p:cNvSpPr txBox="1"/>
          <p:nvPr/>
        </p:nvSpPr>
        <p:spPr>
          <a:xfrm>
            <a:off x="-202350" y="1508875"/>
            <a:ext cx="3000000" cy="13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Neural Network</a:t>
            </a:r>
            <a:endParaRPr sz="3200">
              <a:solidFill>
                <a:schemeClr val="lt1"/>
              </a:solidFill>
            </a:endParaRPr>
          </a:p>
        </p:txBody>
      </p:sp>
      <p:pic>
        <p:nvPicPr>
          <p:cNvPr id="908" name="Google Shape;908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0700" y="434863"/>
            <a:ext cx="444325" cy="44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9" name="Google Shape;909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0700" y="3701000"/>
            <a:ext cx="444325" cy="444325"/>
          </a:xfrm>
          <a:prstGeom prst="rect">
            <a:avLst/>
          </a:prstGeom>
          <a:noFill/>
          <a:ln>
            <a:noFill/>
          </a:ln>
        </p:spPr>
      </p:pic>
      <p:sp>
        <p:nvSpPr>
          <p:cNvPr id="910" name="Google Shape;910;p78"/>
          <p:cNvSpPr txBox="1"/>
          <p:nvPr/>
        </p:nvSpPr>
        <p:spPr>
          <a:xfrm>
            <a:off x="3401075" y="456925"/>
            <a:ext cx="539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Create dummy variables for the categorical variables.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1" name="Google Shape;911;p78"/>
          <p:cNvSpPr txBox="1"/>
          <p:nvPr/>
        </p:nvSpPr>
        <p:spPr>
          <a:xfrm>
            <a:off x="3424825" y="3637538"/>
            <a:ext cx="5279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Initialize the Neural Network. Set number of hidden layers and hidden nodes. All paths will be randomly assigned weights.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2" name="Google Shape;912;p78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Lau Shing Hung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0B497F-4FED-4109-9178-D57BB6F73A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17" t="-1591" r="1900" b="2539"/>
          <a:stretch/>
        </p:blipFill>
        <p:spPr>
          <a:xfrm>
            <a:off x="3190480" y="1198892"/>
            <a:ext cx="4924760" cy="1746584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sp>
        <p:nvSpPr>
          <p:cNvPr id="919" name="Google Shape;919;p79"/>
          <p:cNvSpPr/>
          <p:nvPr/>
        </p:nvSpPr>
        <p:spPr>
          <a:xfrm>
            <a:off x="0" y="0"/>
            <a:ext cx="2595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0" name="Google Shape;920;p79"/>
          <p:cNvSpPr txBox="1"/>
          <p:nvPr/>
        </p:nvSpPr>
        <p:spPr>
          <a:xfrm>
            <a:off x="0" y="2945475"/>
            <a:ext cx="2595300" cy="10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Simplified Steps to predict readmitted status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921" name="Google Shape;921;p79"/>
          <p:cNvSpPr txBox="1"/>
          <p:nvPr/>
        </p:nvSpPr>
        <p:spPr>
          <a:xfrm>
            <a:off x="-202350" y="1508875"/>
            <a:ext cx="3000000" cy="13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Neural Network</a:t>
            </a:r>
            <a:endParaRPr sz="3200">
              <a:solidFill>
                <a:schemeClr val="lt1"/>
              </a:solidFill>
            </a:endParaRPr>
          </a:p>
        </p:txBody>
      </p:sp>
      <p:sp>
        <p:nvSpPr>
          <p:cNvPr id="922" name="Google Shape;922;p79"/>
          <p:cNvSpPr txBox="1"/>
          <p:nvPr/>
        </p:nvSpPr>
        <p:spPr>
          <a:xfrm>
            <a:off x="3452375" y="556588"/>
            <a:ext cx="5046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Receiving nodes of the Hidden layers and lastly, the output node processes the weighted sum of information from the incoming nodes via an activation function (tanH).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3" name="Google Shape;923;p79"/>
          <p:cNvSpPr txBox="1"/>
          <p:nvPr/>
        </p:nvSpPr>
        <p:spPr>
          <a:xfrm>
            <a:off x="3452375" y="2164150"/>
            <a:ext cx="5394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weights are then revised by the Neural Network model to optimal values via backpropagation.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24" name="Google Shape;924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0448" y="2249787"/>
            <a:ext cx="444325" cy="44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" name="Google Shape;925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0450" y="3752693"/>
            <a:ext cx="444325" cy="444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6" name="Google Shape;926;p79"/>
          <p:cNvSpPr txBox="1"/>
          <p:nvPr/>
        </p:nvSpPr>
        <p:spPr>
          <a:xfrm>
            <a:off x="3452375" y="3752700"/>
            <a:ext cx="5653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Using the new optimal weights, we can then determine the predicted value of readmitted.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7" name="Google Shape;927;p79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Lau Shing Hung</a:t>
            </a:r>
            <a:endParaRPr/>
          </a:p>
        </p:txBody>
      </p:sp>
      <p:pic>
        <p:nvPicPr>
          <p:cNvPr id="928" name="Google Shape;928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0450" y="708050"/>
            <a:ext cx="444325" cy="44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8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  <p:sp>
        <p:nvSpPr>
          <p:cNvPr id="934" name="Google Shape;934;p80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Lau Shing Hung</a:t>
            </a:r>
            <a:endParaRPr/>
          </a:p>
        </p:txBody>
      </p:sp>
      <p:graphicFrame>
        <p:nvGraphicFramePr>
          <p:cNvPr id="935" name="Google Shape;935;p80"/>
          <p:cNvGraphicFramePr/>
          <p:nvPr/>
        </p:nvGraphicFramePr>
        <p:xfrm>
          <a:off x="1467600" y="1425800"/>
          <a:ext cx="6208800" cy="3105500"/>
        </p:xfrm>
        <a:graphic>
          <a:graphicData uri="http://schemas.openxmlformats.org/drawingml/2006/table">
            <a:tbl>
              <a:tblPr>
                <a:noFill/>
                <a:tableStyleId>{9247D99B-9877-4C09-9721-3EB5BBEEFBCA}</a:tableStyleId>
              </a:tblPr>
              <a:tblGrid>
                <a:gridCol w="155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5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52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2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False Positive Rate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False Negative Rate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Overall Model Accuracy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1 hidden layer with 2 hidden nodes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35.7%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44.3%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63.4%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9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1 hidden layer with 1 hidden node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36.3%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42.8%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62.9%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1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2 hidden layers, 2 hidden nodes in 1st layer, 1 hidden node in 2nd hidden layer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latin typeface="Lato"/>
                          <a:ea typeface="Lato"/>
                          <a:cs typeface="Lato"/>
                          <a:sym typeface="Lato"/>
                        </a:rPr>
                        <a:t>39.9%</a:t>
                      </a:r>
                      <a:endParaRPr sz="1100" u="sng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latin typeface="Lato"/>
                          <a:ea typeface="Lato"/>
                          <a:cs typeface="Lato"/>
                          <a:sym typeface="Lato"/>
                        </a:rPr>
                        <a:t>41.0%</a:t>
                      </a:r>
                      <a:endParaRPr sz="1100" u="sng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latin typeface="Lato"/>
                          <a:ea typeface="Lato"/>
                          <a:cs typeface="Lato"/>
                          <a:sym typeface="Lato"/>
                        </a:rPr>
                        <a:t>59.9%</a:t>
                      </a:r>
                      <a:endParaRPr sz="1100" u="sng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5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2 hidden layers, 1 hidden node per layer 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36.8%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43.1%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62.5%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36" name="Google Shape;936;p80"/>
          <p:cNvSpPr txBox="1"/>
          <p:nvPr/>
        </p:nvSpPr>
        <p:spPr>
          <a:xfrm>
            <a:off x="1062450" y="281400"/>
            <a:ext cx="70191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4 tests with different values of hidden layers and hidden nodes within the layers.</a:t>
            </a:r>
            <a:endParaRPr sz="2500">
              <a:solidFill>
                <a:schemeClr val="accent6"/>
              </a:solidFill>
            </a:endParaRPr>
          </a:p>
        </p:txBody>
      </p:sp>
      <p:sp>
        <p:nvSpPr>
          <p:cNvPr id="937" name="Google Shape;937;p80"/>
          <p:cNvSpPr/>
          <p:nvPr/>
        </p:nvSpPr>
        <p:spPr>
          <a:xfrm>
            <a:off x="1504700" y="3005400"/>
            <a:ext cx="6062700" cy="7530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sp>
        <p:nvSpPr>
          <p:cNvPr id="938" name="Google Shape;938;p80"/>
          <p:cNvSpPr/>
          <p:nvPr/>
        </p:nvSpPr>
        <p:spPr>
          <a:xfrm>
            <a:off x="4444675" y="2783925"/>
            <a:ext cx="708600" cy="6975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81"/>
          <p:cNvSpPr txBox="1">
            <a:spLocks noGrp="1"/>
          </p:cNvSpPr>
          <p:nvPr>
            <p:ph type="title"/>
          </p:nvPr>
        </p:nvSpPr>
        <p:spPr>
          <a:xfrm>
            <a:off x="591050" y="2610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Confusion Matrix of the optimal Neural Network model</a:t>
            </a:r>
            <a:endParaRPr sz="2500"/>
          </a:p>
        </p:txBody>
      </p:sp>
      <p:sp>
        <p:nvSpPr>
          <p:cNvPr id="944" name="Google Shape;944;p8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graphicFrame>
        <p:nvGraphicFramePr>
          <p:cNvPr id="945" name="Google Shape;945;p81"/>
          <p:cNvGraphicFramePr/>
          <p:nvPr/>
        </p:nvGraphicFramePr>
        <p:xfrm>
          <a:off x="1013913" y="1298475"/>
          <a:ext cx="7414150" cy="3046700"/>
        </p:xfrm>
        <a:graphic>
          <a:graphicData uri="http://schemas.openxmlformats.org/drawingml/2006/table">
            <a:tbl>
              <a:tblPr>
                <a:noFill/>
                <a:tableStyleId>{70604947-32C5-49A1-B1C6-74AF7EFCA0B9}</a:tableStyleId>
              </a:tblPr>
              <a:tblGrid>
                <a:gridCol w="69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65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1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96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6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0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86450">
                <a:tc rowSpan="2"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sng">
                          <a:latin typeface="Lato"/>
                          <a:ea typeface="Lato"/>
                          <a:cs typeface="Lato"/>
                          <a:sym typeface="Lato"/>
                        </a:rPr>
                        <a:t>2 hidden layers</a:t>
                      </a:r>
                      <a:endParaRPr sz="1100" u="sng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2 hidden nodes in 1st layer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1 hidden node in 2nd hidden layer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ato"/>
                          <a:ea typeface="Lato"/>
                          <a:cs typeface="Lato"/>
                          <a:sym typeface="Lato"/>
                        </a:rPr>
                        <a:t>Predicted</a:t>
                      </a:r>
                      <a:endParaRPr sz="11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48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 within 30 days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Class Error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5800">
                <a:tc rowSpan="2"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n" sz="1100" b="1">
                          <a:latin typeface="Lato"/>
                          <a:ea typeface="Lato"/>
                          <a:cs typeface="Lato"/>
                          <a:sym typeface="Lato"/>
                        </a:rPr>
                        <a:t>Actual</a:t>
                      </a:r>
                      <a:endParaRPr sz="11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 within 30 days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4809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3199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FPR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39.9%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58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415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598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FNR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41.0%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38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ato"/>
                          <a:ea typeface="Lato"/>
                          <a:cs typeface="Lato"/>
                          <a:sym typeface="Lato"/>
                        </a:rPr>
                        <a:t>Overall Accuracy</a:t>
                      </a:r>
                      <a:endParaRPr sz="11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59.9%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46" name="Google Shape;946;p81"/>
          <p:cNvSpPr/>
          <p:nvPr/>
        </p:nvSpPr>
        <p:spPr>
          <a:xfrm>
            <a:off x="6600500" y="3105575"/>
            <a:ext cx="1827000" cy="7257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81"/>
          <p:cNvSpPr/>
          <p:nvPr/>
        </p:nvSpPr>
        <p:spPr>
          <a:xfrm>
            <a:off x="1013900" y="3831375"/>
            <a:ext cx="7414200" cy="5094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81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Lau Shing Hung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7"/>
          <p:cNvSpPr txBox="1">
            <a:spLocks noGrp="1"/>
          </p:cNvSpPr>
          <p:nvPr>
            <p:ph type="title"/>
          </p:nvPr>
        </p:nvSpPr>
        <p:spPr>
          <a:xfrm>
            <a:off x="1036388" y="1595538"/>
            <a:ext cx="3205800" cy="197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7800">
                <a:solidFill>
                  <a:schemeClr val="lt1"/>
                </a:solidFill>
              </a:rPr>
              <a:t>$19.6</a:t>
            </a:r>
            <a:r>
              <a:rPr lang="en" sz="6000">
                <a:solidFill>
                  <a:schemeClr val="lt1"/>
                </a:solidFill>
              </a:rPr>
              <a:t>b</a:t>
            </a:r>
            <a:endParaRPr sz="6000">
              <a:solidFill>
                <a:schemeClr val="lt1"/>
              </a:solidFill>
            </a:endParaRPr>
          </a:p>
        </p:txBody>
      </p:sp>
      <p:sp>
        <p:nvSpPr>
          <p:cNvPr id="322" name="Google Shape;322;p37"/>
          <p:cNvSpPr txBox="1">
            <a:spLocks noGrp="1"/>
          </p:cNvSpPr>
          <p:nvPr>
            <p:ph type="subTitle" idx="1"/>
          </p:nvPr>
        </p:nvSpPr>
        <p:spPr>
          <a:xfrm>
            <a:off x="1036400" y="3566550"/>
            <a:ext cx="3205800" cy="4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latin typeface="Lato"/>
                <a:ea typeface="Lato"/>
                <a:cs typeface="Lato"/>
                <a:sym typeface="Lato"/>
              </a:rPr>
              <a:t>In 2019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24" name="Google Shape;324;p37"/>
          <p:cNvSpPr txBox="1">
            <a:spLocks noGrp="1"/>
          </p:cNvSpPr>
          <p:nvPr>
            <p:ph type="subTitle" idx="3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325" name="Google Shape;325;p37"/>
          <p:cNvSpPr txBox="1">
            <a:spLocks noGrp="1"/>
          </p:cNvSpPr>
          <p:nvPr>
            <p:ph type="title"/>
          </p:nvPr>
        </p:nvSpPr>
        <p:spPr>
          <a:xfrm>
            <a:off x="4901813" y="1576963"/>
            <a:ext cx="3205800" cy="197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7800">
                <a:solidFill>
                  <a:schemeClr val="lt1"/>
                </a:solidFill>
              </a:rPr>
              <a:t>$49</a:t>
            </a:r>
            <a:r>
              <a:rPr lang="en" sz="6000">
                <a:solidFill>
                  <a:schemeClr val="lt1"/>
                </a:solidFill>
              </a:rPr>
              <a:t>b</a:t>
            </a:r>
            <a:endParaRPr sz="6000">
              <a:solidFill>
                <a:schemeClr val="lt1"/>
              </a:solidFill>
            </a:endParaRPr>
          </a:p>
        </p:txBody>
      </p:sp>
      <p:sp>
        <p:nvSpPr>
          <p:cNvPr id="326" name="Google Shape;326;p37"/>
          <p:cNvSpPr txBox="1">
            <a:spLocks noGrp="1"/>
          </p:cNvSpPr>
          <p:nvPr>
            <p:ph type="subTitle" idx="1"/>
          </p:nvPr>
        </p:nvSpPr>
        <p:spPr>
          <a:xfrm>
            <a:off x="4901825" y="3566550"/>
            <a:ext cx="3205800" cy="4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2000">
                <a:latin typeface="Lato"/>
                <a:ea typeface="Lato"/>
                <a:cs typeface="Lato"/>
                <a:sym typeface="Lato"/>
              </a:rPr>
              <a:t>In 2029</a:t>
            </a:r>
            <a:endParaRPr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37"/>
          <p:cNvSpPr txBox="1">
            <a:spLocks noGrp="1"/>
          </p:cNvSpPr>
          <p:nvPr>
            <p:ph type="title" idx="2"/>
          </p:nvPr>
        </p:nvSpPr>
        <p:spPr>
          <a:xfrm>
            <a:off x="839107" y="50528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Singapore’s Healthcare Expenditure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8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sp>
        <p:nvSpPr>
          <p:cNvPr id="954" name="Google Shape;954;p82"/>
          <p:cNvSpPr txBox="1"/>
          <p:nvPr/>
        </p:nvSpPr>
        <p:spPr>
          <a:xfrm>
            <a:off x="0" y="2017650"/>
            <a:ext cx="9144000" cy="110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Random Forest</a:t>
            </a:r>
            <a:endParaRPr sz="60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55" name="Google Shape;955;p82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6" name="Google Shape;956;p82"/>
          <p:cNvPicPr preferRelativeResize="0"/>
          <p:nvPr/>
        </p:nvPicPr>
        <p:blipFill rotWithShape="1">
          <a:blip r:embed="rId3">
            <a:alphaModFix/>
          </a:blip>
          <a:srcRect t="37155" b="29876"/>
          <a:stretch/>
        </p:blipFill>
        <p:spPr>
          <a:xfrm>
            <a:off x="0" y="0"/>
            <a:ext cx="9144000" cy="201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8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  <p:pic>
        <p:nvPicPr>
          <p:cNvPr id="962" name="Google Shape;962;p83"/>
          <p:cNvPicPr preferRelativeResize="0"/>
          <p:nvPr/>
        </p:nvPicPr>
        <p:blipFill rotWithShape="1">
          <a:blip r:embed="rId3">
            <a:alphaModFix/>
          </a:blip>
          <a:srcRect t="37156" b="34874"/>
          <a:stretch/>
        </p:blipFill>
        <p:spPr>
          <a:xfrm>
            <a:off x="0" y="0"/>
            <a:ext cx="9144000" cy="1711675"/>
          </a:xfrm>
          <a:prstGeom prst="rect">
            <a:avLst/>
          </a:prstGeom>
          <a:noFill/>
          <a:ln>
            <a:noFill/>
          </a:ln>
        </p:spPr>
      </p:pic>
      <p:sp>
        <p:nvSpPr>
          <p:cNvPr id="963" name="Google Shape;963;p83"/>
          <p:cNvSpPr txBox="1">
            <a:spLocks noGrp="1"/>
          </p:cNvSpPr>
          <p:nvPr>
            <p:ph type="title" idx="4294967295"/>
          </p:nvPr>
        </p:nvSpPr>
        <p:spPr>
          <a:xfrm>
            <a:off x="828075" y="2285800"/>
            <a:ext cx="3809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What is random forest?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964" name="Google Shape;964;p83"/>
          <p:cNvSpPr/>
          <p:nvPr/>
        </p:nvSpPr>
        <p:spPr>
          <a:xfrm>
            <a:off x="4033200" y="852325"/>
            <a:ext cx="1031100" cy="10311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5" name="Google Shape;965;p83"/>
          <p:cNvGrpSpPr/>
          <p:nvPr/>
        </p:nvGrpSpPr>
        <p:grpSpPr>
          <a:xfrm>
            <a:off x="4245458" y="1065334"/>
            <a:ext cx="606602" cy="605090"/>
            <a:chOff x="-20946600" y="3317850"/>
            <a:chExt cx="304825" cy="304050"/>
          </a:xfrm>
        </p:grpSpPr>
        <p:sp>
          <p:nvSpPr>
            <p:cNvPr id="966" name="Google Shape;966;p83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3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3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9" name="Google Shape;969;p83"/>
          <p:cNvSpPr txBox="1"/>
          <p:nvPr/>
        </p:nvSpPr>
        <p:spPr>
          <a:xfrm>
            <a:off x="737450" y="2938675"/>
            <a:ext cx="38403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202124"/>
                </a:solidFill>
                <a:latin typeface="Lato"/>
                <a:ea typeface="Lato"/>
                <a:cs typeface="Lato"/>
                <a:sym typeface="Lato"/>
              </a:rPr>
              <a:t>A large number of decision trees used to predict an outcome</a:t>
            </a:r>
            <a:endParaRPr sz="1800">
              <a:solidFill>
                <a:srgbClr val="202124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Font typeface="Lato"/>
              <a:buChar char="-"/>
            </a:pPr>
            <a:r>
              <a:rPr lang="en" sz="1800">
                <a:solidFill>
                  <a:srgbClr val="202124"/>
                </a:solidFill>
                <a:latin typeface="Lato"/>
                <a:ea typeface="Lato"/>
                <a:cs typeface="Lato"/>
                <a:sym typeface="Lato"/>
              </a:rPr>
              <a:t>Reduced overfitting + reduced variance = Improved accuracy</a:t>
            </a:r>
            <a:endParaRPr sz="1800">
              <a:solidFill>
                <a:srgbClr val="202124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70" name="Google Shape;970;p83"/>
          <p:cNvSpPr txBox="1">
            <a:spLocks noGrp="1"/>
          </p:cNvSpPr>
          <p:nvPr>
            <p:ph type="subTitle" idx="1"/>
          </p:nvPr>
        </p:nvSpPr>
        <p:spPr>
          <a:xfrm>
            <a:off x="482225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Faith</a:t>
            </a:r>
            <a:endParaRPr/>
          </a:p>
        </p:txBody>
      </p:sp>
      <p:pic>
        <p:nvPicPr>
          <p:cNvPr id="971" name="Google Shape;971;p83"/>
          <p:cNvPicPr preferRelativeResize="0"/>
          <p:nvPr/>
        </p:nvPicPr>
        <p:blipFill rotWithShape="1">
          <a:blip r:embed="rId4">
            <a:alphaModFix/>
          </a:blip>
          <a:srcRect l="7431" t="4881" r="8215" b="15614"/>
          <a:stretch/>
        </p:blipFill>
        <p:spPr>
          <a:xfrm>
            <a:off x="5147325" y="1883423"/>
            <a:ext cx="3125350" cy="2996178"/>
          </a:xfrm>
          <a:prstGeom prst="rect">
            <a:avLst/>
          </a:prstGeom>
          <a:noFill/>
          <a:ln>
            <a:noFill/>
          </a:ln>
        </p:spPr>
      </p:pic>
      <p:sp>
        <p:nvSpPr>
          <p:cNvPr id="972" name="Google Shape;972;p83"/>
          <p:cNvSpPr txBox="1">
            <a:spLocks noGrp="1"/>
          </p:cNvSpPr>
          <p:nvPr>
            <p:ph type="subTitle" idx="1"/>
          </p:nvPr>
        </p:nvSpPr>
        <p:spPr>
          <a:xfrm>
            <a:off x="556380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Solution: Random Forest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84"/>
          <p:cNvSpPr/>
          <p:nvPr/>
        </p:nvSpPr>
        <p:spPr>
          <a:xfrm>
            <a:off x="5583788" y="1470325"/>
            <a:ext cx="1486500" cy="14865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84"/>
          <p:cNvSpPr/>
          <p:nvPr/>
        </p:nvSpPr>
        <p:spPr>
          <a:xfrm>
            <a:off x="0" y="-2057050"/>
            <a:ext cx="9144000" cy="3330600"/>
          </a:xfrm>
          <a:prstGeom prst="rect">
            <a:avLst/>
          </a:prstGeom>
          <a:solidFill>
            <a:srgbClr val="666666">
              <a:alpha val="223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9" name="Google Shape;979;p84"/>
          <p:cNvPicPr preferRelativeResize="0"/>
          <p:nvPr/>
        </p:nvPicPr>
        <p:blipFill rotWithShape="1">
          <a:blip r:embed="rId3">
            <a:alphaModFix/>
          </a:blip>
          <a:srcRect t="29774" b="15613"/>
          <a:stretch/>
        </p:blipFill>
        <p:spPr>
          <a:xfrm>
            <a:off x="0" y="-2057050"/>
            <a:ext cx="9143999" cy="3330639"/>
          </a:xfrm>
          <a:prstGeom prst="rect">
            <a:avLst/>
          </a:prstGeom>
          <a:noFill/>
          <a:ln>
            <a:noFill/>
          </a:ln>
        </p:spPr>
      </p:pic>
      <p:sp>
        <p:nvSpPr>
          <p:cNvPr id="980" name="Google Shape;980;p84"/>
          <p:cNvSpPr txBox="1">
            <a:spLocks noGrp="1"/>
          </p:cNvSpPr>
          <p:nvPr>
            <p:ph type="title"/>
          </p:nvPr>
        </p:nvSpPr>
        <p:spPr>
          <a:xfrm>
            <a:off x="820440" y="490425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How it works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81" name="Google Shape;981;p8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52</a:t>
            </a:fld>
            <a:endParaRPr/>
          </a:p>
        </p:txBody>
      </p:sp>
      <p:sp>
        <p:nvSpPr>
          <p:cNvPr id="982" name="Google Shape;982;p84"/>
          <p:cNvSpPr/>
          <p:nvPr/>
        </p:nvSpPr>
        <p:spPr>
          <a:xfrm>
            <a:off x="2073713" y="1470325"/>
            <a:ext cx="1486500" cy="148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84"/>
          <p:cNvSpPr txBox="1">
            <a:spLocks noGrp="1"/>
          </p:cNvSpPr>
          <p:nvPr>
            <p:ph type="title"/>
          </p:nvPr>
        </p:nvSpPr>
        <p:spPr>
          <a:xfrm>
            <a:off x="2226713" y="2281438"/>
            <a:ext cx="11805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Bootstrap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984" name="Google Shape;984;p84"/>
          <p:cNvSpPr txBox="1">
            <a:spLocks noGrp="1"/>
          </p:cNvSpPr>
          <p:nvPr>
            <p:ph type="title"/>
          </p:nvPr>
        </p:nvSpPr>
        <p:spPr>
          <a:xfrm>
            <a:off x="5660288" y="2259750"/>
            <a:ext cx="13335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Aggregation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985" name="Google Shape;985;p84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Faith</a:t>
            </a:r>
            <a:endParaRPr/>
          </a:p>
        </p:txBody>
      </p:sp>
      <p:sp>
        <p:nvSpPr>
          <p:cNvPr id="986" name="Google Shape;986;p84"/>
          <p:cNvSpPr txBox="1"/>
          <p:nvPr/>
        </p:nvSpPr>
        <p:spPr>
          <a:xfrm>
            <a:off x="1153200" y="2970775"/>
            <a:ext cx="6837600" cy="20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Data is </a:t>
            </a:r>
            <a:r>
              <a:rPr lang="en" sz="1600" b="1">
                <a:latin typeface="Lato"/>
                <a:ea typeface="Lato"/>
                <a:cs typeface="Lato"/>
                <a:sym typeface="Lato"/>
              </a:rPr>
              <a:t>sampled with replacement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 from the whole, original dataset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Creating bootstrapped sample of size equal to the size of the original dataset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A case could appear more than once, or not at all in the bootstrapped dataset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Each tree in the random forest hence trained on a slightly different set of data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87" name="Google Shape;987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5141" y="1653403"/>
            <a:ext cx="763683" cy="763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8" name="Google Shape;988;p84"/>
          <p:cNvGrpSpPr/>
          <p:nvPr/>
        </p:nvGrpSpPr>
        <p:grpSpPr>
          <a:xfrm>
            <a:off x="5972446" y="1675096"/>
            <a:ext cx="709202" cy="676943"/>
            <a:chOff x="4447550" y="249750"/>
            <a:chExt cx="500425" cy="481125"/>
          </a:xfrm>
        </p:grpSpPr>
        <p:sp>
          <p:nvSpPr>
            <p:cNvPr id="989" name="Google Shape;989;p84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990" name="Google Shape;990;p84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991" name="Google Shape;991;p84"/>
          <p:cNvSpPr txBox="1">
            <a:spLocks noGrp="1"/>
          </p:cNvSpPr>
          <p:nvPr>
            <p:ph type="subTitle" idx="2"/>
          </p:nvPr>
        </p:nvSpPr>
        <p:spPr>
          <a:xfrm>
            <a:off x="556380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Solution: Random Forest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85"/>
          <p:cNvSpPr/>
          <p:nvPr/>
        </p:nvSpPr>
        <p:spPr>
          <a:xfrm>
            <a:off x="0" y="-2057050"/>
            <a:ext cx="9144000" cy="3330600"/>
          </a:xfrm>
          <a:prstGeom prst="rect">
            <a:avLst/>
          </a:prstGeom>
          <a:solidFill>
            <a:srgbClr val="666666">
              <a:alpha val="223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97" name="Google Shape;997;p85"/>
          <p:cNvPicPr preferRelativeResize="0"/>
          <p:nvPr/>
        </p:nvPicPr>
        <p:blipFill rotWithShape="1">
          <a:blip r:embed="rId3">
            <a:alphaModFix/>
          </a:blip>
          <a:srcRect t="29774" b="15613"/>
          <a:stretch/>
        </p:blipFill>
        <p:spPr>
          <a:xfrm>
            <a:off x="0" y="-2057050"/>
            <a:ext cx="9143999" cy="3330639"/>
          </a:xfrm>
          <a:prstGeom prst="rect">
            <a:avLst/>
          </a:prstGeom>
          <a:noFill/>
          <a:ln>
            <a:noFill/>
          </a:ln>
        </p:spPr>
      </p:pic>
      <p:sp>
        <p:nvSpPr>
          <p:cNvPr id="998" name="Google Shape;998;p85"/>
          <p:cNvSpPr txBox="1">
            <a:spLocks noGrp="1"/>
          </p:cNvSpPr>
          <p:nvPr>
            <p:ph type="title"/>
          </p:nvPr>
        </p:nvSpPr>
        <p:spPr>
          <a:xfrm>
            <a:off x="820440" y="490425"/>
            <a:ext cx="75864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How it works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99" name="Google Shape;999;p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  <p:sp>
        <p:nvSpPr>
          <p:cNvPr id="1000" name="Google Shape;1000;p85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Faith</a:t>
            </a:r>
            <a:endParaRPr/>
          </a:p>
        </p:txBody>
      </p:sp>
      <p:sp>
        <p:nvSpPr>
          <p:cNvPr id="1001" name="Google Shape;1001;p85"/>
          <p:cNvSpPr txBox="1"/>
          <p:nvPr/>
        </p:nvSpPr>
        <p:spPr>
          <a:xfrm>
            <a:off x="1153200" y="2970775"/>
            <a:ext cx="68376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Multiple decision trees are created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Prediction of each tree is aggregated → each tree hence constitutes a ‘vote’ for a certain prediction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The majority vote forms the prediction of random forest model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-"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Bootstrap + Aggregation = </a:t>
            </a:r>
            <a:r>
              <a:rPr lang="en" sz="1600" b="1">
                <a:latin typeface="Lato"/>
                <a:ea typeface="Lato"/>
                <a:cs typeface="Lato"/>
                <a:sym typeface="Lato"/>
              </a:rPr>
              <a:t>Bagging</a:t>
            </a:r>
            <a:endParaRPr sz="1600"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02" name="Google Shape;1002;p85"/>
          <p:cNvSpPr txBox="1">
            <a:spLocks noGrp="1"/>
          </p:cNvSpPr>
          <p:nvPr>
            <p:ph type="title"/>
          </p:nvPr>
        </p:nvSpPr>
        <p:spPr>
          <a:xfrm>
            <a:off x="4345944" y="490425"/>
            <a:ext cx="32121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– Bagging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03" name="Google Shape;1003;p85"/>
          <p:cNvSpPr/>
          <p:nvPr/>
        </p:nvSpPr>
        <p:spPr>
          <a:xfrm>
            <a:off x="5583788" y="1470325"/>
            <a:ext cx="1486500" cy="148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85"/>
          <p:cNvSpPr/>
          <p:nvPr/>
        </p:nvSpPr>
        <p:spPr>
          <a:xfrm>
            <a:off x="2073713" y="1470325"/>
            <a:ext cx="1486500" cy="14865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85"/>
          <p:cNvSpPr txBox="1">
            <a:spLocks noGrp="1"/>
          </p:cNvSpPr>
          <p:nvPr>
            <p:ph type="title"/>
          </p:nvPr>
        </p:nvSpPr>
        <p:spPr>
          <a:xfrm>
            <a:off x="2226713" y="2281438"/>
            <a:ext cx="11805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Bootstrap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1006" name="Google Shape;1006;p85"/>
          <p:cNvSpPr txBox="1">
            <a:spLocks noGrp="1"/>
          </p:cNvSpPr>
          <p:nvPr>
            <p:ph type="title"/>
          </p:nvPr>
        </p:nvSpPr>
        <p:spPr>
          <a:xfrm>
            <a:off x="5660288" y="2259750"/>
            <a:ext cx="1333500" cy="492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Aggregation</a:t>
            </a:r>
            <a:endParaRPr sz="1500">
              <a:solidFill>
                <a:srgbClr val="FFFFFF"/>
              </a:solidFill>
            </a:endParaRPr>
          </a:p>
        </p:txBody>
      </p:sp>
      <p:pic>
        <p:nvPicPr>
          <p:cNvPr id="1007" name="Google Shape;1007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5141" y="1653403"/>
            <a:ext cx="763683" cy="763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8" name="Google Shape;1008;p85"/>
          <p:cNvGrpSpPr/>
          <p:nvPr/>
        </p:nvGrpSpPr>
        <p:grpSpPr>
          <a:xfrm>
            <a:off x="5972446" y="1675096"/>
            <a:ext cx="709202" cy="676943"/>
            <a:chOff x="4447550" y="249750"/>
            <a:chExt cx="500425" cy="481125"/>
          </a:xfrm>
        </p:grpSpPr>
        <p:sp>
          <p:nvSpPr>
            <p:cNvPr id="1009" name="Google Shape;1009;p85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10" name="Google Shape;1010;p85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011" name="Google Shape;1011;p85"/>
          <p:cNvSpPr txBox="1">
            <a:spLocks noGrp="1"/>
          </p:cNvSpPr>
          <p:nvPr>
            <p:ph type="subTitle" idx="2"/>
          </p:nvPr>
        </p:nvSpPr>
        <p:spPr>
          <a:xfrm>
            <a:off x="556380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Solution: Random Forest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8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  <p:sp>
        <p:nvSpPr>
          <p:cNvPr id="1017" name="Google Shape;1017;p86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Faith</a:t>
            </a:r>
            <a:endParaRPr/>
          </a:p>
        </p:txBody>
      </p:sp>
      <p:sp>
        <p:nvSpPr>
          <p:cNvPr id="1018" name="Google Shape;1018;p86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Random forest consists of many differing trees</a:t>
            </a:r>
            <a:endParaRPr sz="2700"/>
          </a:p>
        </p:txBody>
      </p:sp>
      <p:sp>
        <p:nvSpPr>
          <p:cNvPr id="1019" name="Google Shape;1019;p86"/>
          <p:cNvSpPr txBox="1">
            <a:spLocks noGrp="1"/>
          </p:cNvSpPr>
          <p:nvPr>
            <p:ph type="body" idx="1"/>
          </p:nvPr>
        </p:nvSpPr>
        <p:spPr>
          <a:xfrm>
            <a:off x="903450" y="1002802"/>
            <a:ext cx="7337100" cy="184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Bootstrapped Samples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Random Subset Feature Selection</a:t>
            </a:r>
            <a:endParaRPr sz="1800"/>
          </a:p>
          <a:p>
            <a:pPr marL="9144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800"/>
              <a:t>At each split of the decision trees, only a subset of predictor variables are chosen candidates for that particular split</a:t>
            </a:r>
            <a:endParaRPr sz="1800"/>
          </a:p>
          <a:p>
            <a:pPr marL="9144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The size of that subset is called the random subset feature (RSF) size, and can be user-specified</a:t>
            </a:r>
            <a:endParaRPr sz="1800"/>
          </a:p>
        </p:txBody>
      </p:sp>
      <p:sp>
        <p:nvSpPr>
          <p:cNvPr id="1020" name="Google Shape;1020;p86"/>
          <p:cNvSpPr txBox="1">
            <a:spLocks noGrp="1"/>
          </p:cNvSpPr>
          <p:nvPr>
            <p:ph type="body" idx="1"/>
          </p:nvPr>
        </p:nvSpPr>
        <p:spPr>
          <a:xfrm>
            <a:off x="903450" y="2934300"/>
            <a:ext cx="7337100" cy="15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Ensures that every tree is slightly different</a:t>
            </a:r>
            <a:endParaRPr sz="1800"/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Offering different ‘perspectives’ on what the predicted outcome should be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Hence, many trees are needed to accurately obtain the best prediction</a:t>
            </a:r>
            <a:endParaRPr sz="1800"/>
          </a:p>
        </p:txBody>
      </p:sp>
      <p:sp>
        <p:nvSpPr>
          <p:cNvPr id="1021" name="Google Shape;1021;p86"/>
          <p:cNvSpPr txBox="1">
            <a:spLocks noGrp="1"/>
          </p:cNvSpPr>
          <p:nvPr>
            <p:ph type="subTitle" idx="2"/>
          </p:nvPr>
        </p:nvSpPr>
        <p:spPr>
          <a:xfrm>
            <a:off x="556380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Solution: Random Forest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8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  <p:sp>
        <p:nvSpPr>
          <p:cNvPr id="1027" name="Google Shape;1027;p87"/>
          <p:cNvSpPr/>
          <p:nvPr/>
        </p:nvSpPr>
        <p:spPr>
          <a:xfrm>
            <a:off x="0" y="0"/>
            <a:ext cx="2595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" name="Google Shape;1028;p87"/>
          <p:cNvSpPr txBox="1"/>
          <p:nvPr/>
        </p:nvSpPr>
        <p:spPr>
          <a:xfrm>
            <a:off x="0" y="1595450"/>
            <a:ext cx="2595300" cy="16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 Forest</a:t>
            </a:r>
            <a:endParaRPr sz="320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9" name="Google Shape;1029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0085" y="671513"/>
            <a:ext cx="487365" cy="487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Google Shape;1030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0085" y="1582614"/>
            <a:ext cx="487365" cy="487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31" name="Google Shape;1031;p87"/>
          <p:cNvSpPr txBox="1"/>
          <p:nvPr/>
        </p:nvSpPr>
        <p:spPr>
          <a:xfrm>
            <a:off x="3657900" y="1595450"/>
            <a:ext cx="5394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Model trained with the following parameters: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32" name="Google Shape;1032;p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50085" y="3350517"/>
            <a:ext cx="487365" cy="487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33" name="Google Shape;1033;p87"/>
          <p:cNvSpPr txBox="1"/>
          <p:nvPr/>
        </p:nvSpPr>
        <p:spPr>
          <a:xfrm>
            <a:off x="3667500" y="4123188"/>
            <a:ext cx="5279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Model used to predict on test set data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34" name="Google Shape;1034;p87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Faith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35" name="Google Shape;1035;p87"/>
          <p:cNvSpPr txBox="1"/>
          <p:nvPr/>
        </p:nvSpPr>
        <p:spPr>
          <a:xfrm>
            <a:off x="3657900" y="545750"/>
            <a:ext cx="5394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Train random forest model on train set using all predictor variables 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036" name="Google Shape;1036;p87"/>
          <p:cNvGraphicFramePr/>
          <p:nvPr/>
        </p:nvGraphicFramePr>
        <p:xfrm>
          <a:off x="4030600" y="2108875"/>
          <a:ext cx="4202250" cy="1051500"/>
        </p:xfrm>
        <a:graphic>
          <a:graphicData uri="http://schemas.openxmlformats.org/drawingml/2006/table">
            <a:tbl>
              <a:tblPr>
                <a:noFill/>
                <a:tableStyleId>{2F40658C-5BEB-439C-A217-390D97C73E2A}</a:tableStyleId>
              </a:tblPr>
              <a:tblGrid>
                <a:gridCol w="293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71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Parameter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Value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Number of trees (‘ntree’)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500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Random subset feature size (‘mtry’)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Lato"/>
                          <a:ea typeface="Lato"/>
                          <a:cs typeface="Lato"/>
                          <a:sym typeface="Lato"/>
                        </a:rPr>
                        <a:t>4</a:t>
                      </a:r>
                      <a:endParaRPr sz="11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37" name="Google Shape;1037;p87"/>
          <p:cNvSpPr txBox="1"/>
          <p:nvPr/>
        </p:nvSpPr>
        <p:spPr>
          <a:xfrm>
            <a:off x="3667500" y="3363338"/>
            <a:ext cx="5279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Out-of-bag (OOB) error of 41.1% attained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38" name="Google Shape;1038;p8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50085" y="4110372"/>
            <a:ext cx="487365" cy="487366"/>
          </a:xfrm>
          <a:prstGeom prst="rect">
            <a:avLst/>
          </a:prstGeom>
          <a:noFill/>
          <a:ln>
            <a:noFill/>
          </a:ln>
        </p:spPr>
      </p:pic>
      <p:sp>
        <p:nvSpPr>
          <p:cNvPr id="1039" name="Google Shape;1039;p87"/>
          <p:cNvSpPr txBox="1"/>
          <p:nvPr/>
        </p:nvSpPr>
        <p:spPr>
          <a:xfrm>
            <a:off x="0" y="2945475"/>
            <a:ext cx="2595300" cy="10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Simplified Steps to predict readmitted status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040" name="Google Shape;1040;p87"/>
          <p:cNvSpPr txBox="1">
            <a:spLocks noGrp="1"/>
          </p:cNvSpPr>
          <p:nvPr>
            <p:ph type="subTitle" idx="1"/>
          </p:nvPr>
        </p:nvSpPr>
        <p:spPr>
          <a:xfrm>
            <a:off x="556380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Solution: Random Forest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88"/>
          <p:cNvSpPr txBox="1">
            <a:spLocks noGrp="1"/>
          </p:cNvSpPr>
          <p:nvPr>
            <p:ph type="title"/>
          </p:nvPr>
        </p:nvSpPr>
        <p:spPr>
          <a:xfrm>
            <a:off x="845700" y="313451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model results on test set</a:t>
            </a:r>
            <a:endParaRPr/>
          </a:p>
        </p:txBody>
      </p:sp>
      <p:sp>
        <p:nvSpPr>
          <p:cNvPr id="1046" name="Google Shape;1046;p8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  <p:sp>
        <p:nvSpPr>
          <p:cNvPr id="1047" name="Google Shape;1047;p88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Faith</a:t>
            </a:r>
            <a:endParaRPr/>
          </a:p>
        </p:txBody>
      </p:sp>
      <p:graphicFrame>
        <p:nvGraphicFramePr>
          <p:cNvPr id="1048" name="Google Shape;1048;p88"/>
          <p:cNvGraphicFramePr/>
          <p:nvPr/>
        </p:nvGraphicFramePr>
        <p:xfrm>
          <a:off x="1662100" y="1435100"/>
          <a:ext cx="5819775" cy="1976120"/>
        </p:xfrm>
        <a:graphic>
          <a:graphicData uri="http://schemas.openxmlformats.org/drawingml/2006/table">
            <a:tbl>
              <a:tblPr>
                <a:noFill/>
                <a:tableStyleId>{70604947-32C5-49A1-B1C6-74AF7EFCA0B9}</a:tableStyleId>
              </a:tblPr>
              <a:tblGrid>
                <a:gridCol w="638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63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6225">
                <a:tc rowSpan="2"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Predicted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Class Error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70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Actual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4863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3142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FPR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39.3%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428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584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FNR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42.3%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67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Overall Accuracy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60.4%</a:t>
                      </a:r>
                      <a:endParaRPr sz="110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49" name="Google Shape;1049;p88"/>
          <p:cNvSpPr txBox="1"/>
          <p:nvPr/>
        </p:nvSpPr>
        <p:spPr>
          <a:xfrm>
            <a:off x="1662137" y="3771900"/>
            <a:ext cx="58197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Higher FNR than the optimal neural network model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We decided to further refine the random forest model by trying different variables and tuning the hyperparameters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0" name="Google Shape;1050;p88"/>
          <p:cNvSpPr/>
          <p:nvPr/>
        </p:nvSpPr>
        <p:spPr>
          <a:xfrm>
            <a:off x="5561400" y="2600835"/>
            <a:ext cx="1982400" cy="5727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88"/>
          <p:cNvSpPr txBox="1"/>
          <p:nvPr/>
        </p:nvSpPr>
        <p:spPr>
          <a:xfrm>
            <a:off x="1662100" y="1038550"/>
            <a:ext cx="439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Train set FNR = 41.1%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2" name="Google Shape;1052;p88"/>
          <p:cNvSpPr txBox="1">
            <a:spLocks noGrp="1"/>
          </p:cNvSpPr>
          <p:nvPr>
            <p:ph type="subTitle" idx="1"/>
          </p:nvPr>
        </p:nvSpPr>
        <p:spPr>
          <a:xfrm>
            <a:off x="556380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Solution: Random Forest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89"/>
          <p:cNvSpPr txBox="1">
            <a:spLocks noGrp="1"/>
          </p:cNvSpPr>
          <p:nvPr>
            <p:ph type="title"/>
          </p:nvPr>
        </p:nvSpPr>
        <p:spPr>
          <a:xfrm>
            <a:off x="845700" y="313451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Refined model results on test set</a:t>
            </a:r>
            <a:endParaRPr/>
          </a:p>
        </p:txBody>
      </p:sp>
      <p:sp>
        <p:nvSpPr>
          <p:cNvPr id="1058" name="Google Shape;1058;p8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  <p:sp>
        <p:nvSpPr>
          <p:cNvPr id="1059" name="Google Shape;1059;p89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Faith</a:t>
            </a:r>
            <a:endParaRPr/>
          </a:p>
        </p:txBody>
      </p:sp>
      <p:graphicFrame>
        <p:nvGraphicFramePr>
          <p:cNvPr id="1060" name="Google Shape;1060;p89"/>
          <p:cNvGraphicFramePr/>
          <p:nvPr/>
        </p:nvGraphicFramePr>
        <p:xfrm>
          <a:off x="1662100" y="1435100"/>
          <a:ext cx="5819775" cy="1976120"/>
        </p:xfrm>
        <a:graphic>
          <a:graphicData uri="http://schemas.openxmlformats.org/drawingml/2006/table">
            <a:tbl>
              <a:tblPr>
                <a:noFill/>
                <a:tableStyleId>{70604947-32C5-49A1-B1C6-74AF7EFCA0B9}</a:tableStyleId>
              </a:tblPr>
              <a:tblGrid>
                <a:gridCol w="638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763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76225">
                <a:tc rowSpan="2"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Predicted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Class Error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70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</a:t>
                      </a: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Actual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4679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3327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FPR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41.6%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406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606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FNR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40.4%</a:t>
                      </a:r>
                      <a:endParaRPr sz="11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67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Overall Accuracy</a:t>
                      </a:r>
                      <a:endParaRPr sz="1100" b="1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58.6%</a:t>
                      </a:r>
                      <a:endParaRPr sz="110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63500" marR="63500" marT="63500" marB="635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61" name="Google Shape;1061;p89"/>
          <p:cNvSpPr txBox="1"/>
          <p:nvPr/>
        </p:nvSpPr>
        <p:spPr>
          <a:xfrm>
            <a:off x="1662137" y="3771900"/>
            <a:ext cx="58197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 dirty="0">
                <a:latin typeface="Lato"/>
                <a:ea typeface="Lato"/>
                <a:cs typeface="Lato"/>
                <a:sym typeface="Lato"/>
              </a:rPr>
              <a:t>Using RSF size ‘mtry’ = 8</a:t>
            </a:r>
            <a:endParaRPr sz="15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 dirty="0">
                <a:latin typeface="Lato"/>
                <a:ea typeface="Lato"/>
                <a:cs typeface="Lato"/>
                <a:sym typeface="Lato"/>
              </a:rPr>
              <a:t>FNR is slightly lowered</a:t>
            </a:r>
            <a:endParaRPr sz="15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 dirty="0">
                <a:latin typeface="Lato"/>
                <a:ea typeface="Lato"/>
                <a:cs typeface="Lato"/>
                <a:sym typeface="Lato"/>
              </a:rPr>
              <a:t>The model is likely to  </a:t>
            </a:r>
            <a:r>
              <a:rPr lang="en" sz="1500" b="1" dirty="0">
                <a:latin typeface="Lato"/>
                <a:ea typeface="Lato"/>
                <a:cs typeface="Lato"/>
                <a:sym typeface="Lato"/>
              </a:rPr>
              <a:t>wrongly predict</a:t>
            </a:r>
            <a:r>
              <a:rPr lang="en" sz="1500" dirty="0">
                <a:latin typeface="Lato"/>
                <a:ea typeface="Lato"/>
                <a:cs typeface="Lato"/>
                <a:sym typeface="Lato"/>
              </a:rPr>
              <a:t> that a patient will </a:t>
            </a:r>
            <a:r>
              <a:rPr lang="en" sz="1500" b="1" dirty="0">
                <a:latin typeface="Lato"/>
                <a:ea typeface="Lato"/>
                <a:cs typeface="Lato"/>
                <a:sym typeface="Lato"/>
              </a:rPr>
              <a:t>not be readmitted</a:t>
            </a:r>
            <a:r>
              <a:rPr lang="en" sz="1500" dirty="0">
                <a:latin typeface="Lato"/>
                <a:ea typeface="Lato"/>
                <a:cs typeface="Lato"/>
                <a:sym typeface="Lato"/>
              </a:rPr>
              <a:t> 40.4% of the time</a:t>
            </a:r>
            <a:endParaRPr sz="15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3" name="Google Shape;1063;p89"/>
          <p:cNvSpPr txBox="1"/>
          <p:nvPr/>
        </p:nvSpPr>
        <p:spPr>
          <a:xfrm>
            <a:off x="1662100" y="1038550"/>
            <a:ext cx="439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Train set FNR = 41.4%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4" name="Google Shape;1064;p89"/>
          <p:cNvSpPr txBox="1">
            <a:spLocks noGrp="1"/>
          </p:cNvSpPr>
          <p:nvPr>
            <p:ph type="subTitle" idx="1"/>
          </p:nvPr>
        </p:nvSpPr>
        <p:spPr>
          <a:xfrm>
            <a:off x="556380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Solution: Random Forest</a:t>
            </a:r>
            <a:endParaRPr/>
          </a:p>
        </p:txBody>
      </p:sp>
      <p:sp>
        <p:nvSpPr>
          <p:cNvPr id="11" name="Google Shape;1050;p88">
            <a:extLst>
              <a:ext uri="{FF2B5EF4-FFF2-40B4-BE49-F238E27FC236}">
                <a16:creationId xmlns:a16="http://schemas.microsoft.com/office/drawing/2014/main" id="{DF63638E-3784-40B4-A68C-FDF6CDD5B0DB}"/>
              </a:ext>
            </a:extLst>
          </p:cNvPr>
          <p:cNvSpPr/>
          <p:nvPr/>
        </p:nvSpPr>
        <p:spPr>
          <a:xfrm>
            <a:off x="5561400" y="2600835"/>
            <a:ext cx="1982400" cy="5727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9" name="Google Shape;1069;p90"/>
          <p:cNvGrpSpPr/>
          <p:nvPr/>
        </p:nvGrpSpPr>
        <p:grpSpPr>
          <a:xfrm>
            <a:off x="203400" y="3202602"/>
            <a:ext cx="8334300" cy="1701507"/>
            <a:chOff x="203400" y="2959800"/>
            <a:chExt cx="8334300" cy="1692200"/>
          </a:xfrm>
        </p:grpSpPr>
        <p:sp>
          <p:nvSpPr>
            <p:cNvPr id="1070" name="Google Shape;1070;p90"/>
            <p:cNvSpPr/>
            <p:nvPr/>
          </p:nvSpPr>
          <p:spPr>
            <a:xfrm>
              <a:off x="606300" y="3034100"/>
              <a:ext cx="7931400" cy="16179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EA9999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90"/>
            <p:cNvSpPr txBox="1"/>
            <p:nvPr/>
          </p:nvSpPr>
          <p:spPr>
            <a:xfrm rot="-5400000">
              <a:off x="-405450" y="3568650"/>
              <a:ext cx="1617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EA9999"/>
                  </a:solidFill>
                  <a:latin typeface="Roboto"/>
                  <a:ea typeface="Roboto"/>
                  <a:cs typeface="Roboto"/>
                  <a:sym typeface="Roboto"/>
                </a:rPr>
                <a:t>Limitations</a:t>
              </a:r>
              <a:endParaRPr b="1">
                <a:solidFill>
                  <a:srgbClr val="EA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72" name="Google Shape;1072;p90"/>
          <p:cNvSpPr txBox="1"/>
          <p:nvPr/>
        </p:nvSpPr>
        <p:spPr>
          <a:xfrm>
            <a:off x="4377925" y="3598775"/>
            <a:ext cx="3888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100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Hard to obtain complex relationships, unlike more powerful algorithms such as neural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073" name="Google Shape;1073;p90"/>
          <p:cNvGrpSpPr/>
          <p:nvPr/>
        </p:nvGrpSpPr>
        <p:grpSpPr>
          <a:xfrm>
            <a:off x="203400" y="880098"/>
            <a:ext cx="8334300" cy="2237795"/>
            <a:chOff x="203400" y="933800"/>
            <a:chExt cx="8334300" cy="1939500"/>
          </a:xfrm>
        </p:grpSpPr>
        <p:sp>
          <p:nvSpPr>
            <p:cNvPr id="1074" name="Google Shape;1074;p90"/>
            <p:cNvSpPr/>
            <p:nvPr/>
          </p:nvSpPr>
          <p:spPr>
            <a:xfrm>
              <a:off x="606300" y="933800"/>
              <a:ext cx="7931400" cy="19395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B6D7A8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90"/>
            <p:cNvSpPr txBox="1"/>
            <p:nvPr/>
          </p:nvSpPr>
          <p:spPr>
            <a:xfrm rot="-5400000">
              <a:off x="-249450" y="1703450"/>
              <a:ext cx="1305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B6D7A8"/>
                  </a:solidFill>
                  <a:latin typeface="Roboto"/>
                  <a:ea typeface="Roboto"/>
                  <a:cs typeface="Roboto"/>
                  <a:sym typeface="Roboto"/>
                </a:rPr>
                <a:t>Strengths</a:t>
              </a:r>
              <a:endParaRPr b="1">
                <a:solidFill>
                  <a:srgbClr val="B6D7A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76" name="Google Shape;1076;p90"/>
          <p:cNvSpPr txBox="1">
            <a:spLocks noGrp="1"/>
          </p:cNvSpPr>
          <p:nvPr>
            <p:ph type="title"/>
          </p:nvPr>
        </p:nvSpPr>
        <p:spPr>
          <a:xfrm>
            <a:off x="839107" y="2004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Strengths &amp; Limitations of Logistic Regression</a:t>
            </a:r>
            <a:endParaRPr sz="2700"/>
          </a:p>
        </p:txBody>
      </p:sp>
      <p:sp>
        <p:nvSpPr>
          <p:cNvPr id="1077" name="Google Shape;1077;p9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  <p:sp>
        <p:nvSpPr>
          <p:cNvPr id="1078" name="Google Shape;1078;p90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Faith</a:t>
            </a:r>
            <a:endParaRPr/>
          </a:p>
        </p:txBody>
      </p:sp>
      <p:sp>
        <p:nvSpPr>
          <p:cNvPr id="1079" name="Google Shape;1079;p90"/>
          <p:cNvSpPr txBox="1"/>
          <p:nvPr/>
        </p:nvSpPr>
        <p:spPr>
          <a:xfrm>
            <a:off x="762925" y="990225"/>
            <a:ext cx="36198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Least amount of computational power needed of the three techniques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Automatically creates dummy variables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100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Able to identify statistically significant variables with p-value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0" name="Google Shape;1080;p90"/>
          <p:cNvSpPr txBox="1"/>
          <p:nvPr/>
        </p:nvSpPr>
        <p:spPr>
          <a:xfrm>
            <a:off x="4339825" y="990225"/>
            <a:ext cx="39651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Resulting model is easy to interpret and apply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Can determine how much a variable affects the outcome (normalised data)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100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Can also determine if the variable’s impact on the outcome is positive or negative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1" name="Google Shape;1081;p90"/>
          <p:cNvSpPr txBox="1"/>
          <p:nvPr/>
        </p:nvSpPr>
        <p:spPr>
          <a:xfrm>
            <a:off x="762925" y="3319163"/>
            <a:ext cx="3576900" cy="13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Assumes linear relationship between independent and dependent variables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Font typeface="Lato"/>
              <a:buChar char="-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Have to normalise the numeric variables in order to determine variable importance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82" name="Google Shape;1082;p90"/>
          <p:cNvSpPr txBox="1">
            <a:spLocks noGrp="1"/>
          </p:cNvSpPr>
          <p:nvPr>
            <p:ph type="subTitle" idx="2"/>
          </p:nvPr>
        </p:nvSpPr>
        <p:spPr>
          <a:xfrm>
            <a:off x="556380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Solution: Techniques Review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1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7" name="Google Shape;1087;p91"/>
          <p:cNvGrpSpPr/>
          <p:nvPr/>
        </p:nvGrpSpPr>
        <p:grpSpPr>
          <a:xfrm>
            <a:off x="203400" y="731986"/>
            <a:ext cx="8334300" cy="1954822"/>
            <a:chOff x="203400" y="933800"/>
            <a:chExt cx="8334300" cy="1939500"/>
          </a:xfrm>
        </p:grpSpPr>
        <p:sp>
          <p:nvSpPr>
            <p:cNvPr id="1088" name="Google Shape;1088;p91"/>
            <p:cNvSpPr/>
            <p:nvPr/>
          </p:nvSpPr>
          <p:spPr>
            <a:xfrm>
              <a:off x="606300" y="933800"/>
              <a:ext cx="7931400" cy="19395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B6D7A8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91"/>
            <p:cNvSpPr txBox="1"/>
            <p:nvPr/>
          </p:nvSpPr>
          <p:spPr>
            <a:xfrm rot="-5400000">
              <a:off x="-249450" y="1703450"/>
              <a:ext cx="1305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B6D7A8"/>
                  </a:solidFill>
                  <a:latin typeface="Roboto"/>
                  <a:ea typeface="Roboto"/>
                  <a:cs typeface="Roboto"/>
                  <a:sym typeface="Roboto"/>
                </a:rPr>
                <a:t>Strengths</a:t>
              </a:r>
              <a:endParaRPr b="1">
                <a:solidFill>
                  <a:srgbClr val="B6D7A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0" name="Google Shape;1090;p91"/>
          <p:cNvGrpSpPr/>
          <p:nvPr/>
        </p:nvGrpSpPr>
        <p:grpSpPr>
          <a:xfrm>
            <a:off x="203400" y="2777699"/>
            <a:ext cx="8334300" cy="2205036"/>
            <a:chOff x="203400" y="2959800"/>
            <a:chExt cx="8334300" cy="1617900"/>
          </a:xfrm>
        </p:grpSpPr>
        <p:sp>
          <p:nvSpPr>
            <p:cNvPr id="1091" name="Google Shape;1091;p91"/>
            <p:cNvSpPr/>
            <p:nvPr/>
          </p:nvSpPr>
          <p:spPr>
            <a:xfrm>
              <a:off x="606300" y="3034100"/>
              <a:ext cx="7931400" cy="14571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EA9999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91"/>
            <p:cNvSpPr txBox="1"/>
            <p:nvPr/>
          </p:nvSpPr>
          <p:spPr>
            <a:xfrm rot="-5400000">
              <a:off x="-405450" y="3568650"/>
              <a:ext cx="1617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EA9999"/>
                  </a:solidFill>
                  <a:latin typeface="Roboto"/>
                  <a:ea typeface="Roboto"/>
                  <a:cs typeface="Roboto"/>
                  <a:sym typeface="Roboto"/>
                </a:rPr>
                <a:t>Limitations</a:t>
              </a:r>
              <a:endParaRPr b="1">
                <a:solidFill>
                  <a:srgbClr val="EA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93" name="Google Shape;1093;p91"/>
          <p:cNvSpPr txBox="1">
            <a:spLocks noGrp="1"/>
          </p:cNvSpPr>
          <p:nvPr>
            <p:ph type="title"/>
          </p:nvPr>
        </p:nvSpPr>
        <p:spPr>
          <a:xfrm>
            <a:off x="839107" y="2004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Strengths &amp; Limitations of Neural Network</a:t>
            </a:r>
            <a:endParaRPr sz="2700"/>
          </a:p>
        </p:txBody>
      </p:sp>
      <p:sp>
        <p:nvSpPr>
          <p:cNvPr id="1094" name="Google Shape;1094;p9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  <p:sp>
        <p:nvSpPr>
          <p:cNvPr id="1095" name="Google Shape;1095;p91"/>
          <p:cNvSpPr txBox="1"/>
          <p:nvPr/>
        </p:nvSpPr>
        <p:spPr>
          <a:xfrm>
            <a:off x="762925" y="732038"/>
            <a:ext cx="7542000" cy="19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Able to model complex relationships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Neural networks are able to approximate any continuously differentiable function, which is unlike almost any other machine learning algorithm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Unique in that aspect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Can determine how much a variable affects the outcome (normalised data)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100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Can also determine if the variable’s impact on the outcome is positive or negative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6" name="Google Shape;1096;p91"/>
          <p:cNvSpPr txBox="1"/>
          <p:nvPr/>
        </p:nvSpPr>
        <p:spPr>
          <a:xfrm>
            <a:off x="762925" y="2905350"/>
            <a:ext cx="7542000" cy="19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Most amount of computational power required to be train neural network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Requires significantly more amount of data to be trained, in order to learn the abstract representations of the dataset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Unable to identify important or significant variables, unless numeric data is normalised and there is no multicollinearity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Black box model → hard for humans to interpret, difficult to gain insights of the structure of the data through neural network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7" name="Google Shape;1097;p91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Faith</a:t>
            </a:r>
            <a:endParaRPr/>
          </a:p>
        </p:txBody>
      </p:sp>
      <p:sp>
        <p:nvSpPr>
          <p:cNvPr id="1098" name="Google Shape;1098;p91"/>
          <p:cNvSpPr txBox="1">
            <a:spLocks noGrp="1"/>
          </p:cNvSpPr>
          <p:nvPr>
            <p:ph type="subTitle" idx="2"/>
          </p:nvPr>
        </p:nvSpPr>
        <p:spPr>
          <a:xfrm>
            <a:off x="556380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Solution: Techniques Review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8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Singapore’s Healthcare Expenditure</a:t>
            </a:r>
            <a:endParaRPr/>
          </a:p>
        </p:txBody>
      </p:sp>
      <p:sp>
        <p:nvSpPr>
          <p:cNvPr id="333" name="Google Shape;333;p38"/>
          <p:cNvSpPr txBox="1">
            <a:spLocks noGrp="1"/>
          </p:cNvSpPr>
          <p:nvPr>
            <p:ph type="body" idx="1"/>
          </p:nvPr>
        </p:nvSpPr>
        <p:spPr>
          <a:xfrm>
            <a:off x="900225" y="1466886"/>
            <a:ext cx="7337100" cy="524100"/>
          </a:xfrm>
          <a:prstGeom prst="rect">
            <a:avLst/>
          </a:prstGeom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Identify and reduce unnecessary costs as much as possible </a:t>
            </a:r>
            <a:endParaRPr sz="1800"/>
          </a:p>
        </p:txBody>
      </p:sp>
      <p:sp>
        <p:nvSpPr>
          <p:cNvPr id="334" name="Google Shape;334;p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335" name="Google Shape;335;p38"/>
          <p:cNvSpPr/>
          <p:nvPr/>
        </p:nvSpPr>
        <p:spPr>
          <a:xfrm>
            <a:off x="3631275" y="2231825"/>
            <a:ext cx="1875000" cy="6798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38"/>
          <p:cNvSpPr txBox="1">
            <a:spLocks noGrp="1"/>
          </p:cNvSpPr>
          <p:nvPr>
            <p:ph type="body" idx="1"/>
          </p:nvPr>
        </p:nvSpPr>
        <p:spPr>
          <a:xfrm>
            <a:off x="900225" y="3152511"/>
            <a:ext cx="7337100" cy="524100"/>
          </a:xfrm>
          <a:prstGeom prst="rect">
            <a:avLst/>
          </a:prstGeom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Reduce strain on finite healthcare resources </a:t>
            </a:r>
            <a:endParaRPr sz="1800"/>
          </a:p>
        </p:txBody>
      </p:sp>
      <p:sp>
        <p:nvSpPr>
          <p:cNvPr id="337" name="Google Shape;337;p38"/>
          <p:cNvSpPr txBox="1">
            <a:spLocks noGrp="1"/>
          </p:cNvSpPr>
          <p:nvPr>
            <p:ph type="subTitle" idx="2"/>
          </p:nvPr>
        </p:nvSpPr>
        <p:spPr>
          <a:xfrm>
            <a:off x="0" y="491100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3" name="Google Shape;1103;p92"/>
          <p:cNvGrpSpPr/>
          <p:nvPr/>
        </p:nvGrpSpPr>
        <p:grpSpPr>
          <a:xfrm>
            <a:off x="203400" y="1099631"/>
            <a:ext cx="8334300" cy="1833021"/>
            <a:chOff x="203400" y="933800"/>
            <a:chExt cx="8334300" cy="1939500"/>
          </a:xfrm>
        </p:grpSpPr>
        <p:sp>
          <p:nvSpPr>
            <p:cNvPr id="1104" name="Google Shape;1104;p92"/>
            <p:cNvSpPr/>
            <p:nvPr/>
          </p:nvSpPr>
          <p:spPr>
            <a:xfrm>
              <a:off x="606300" y="933800"/>
              <a:ext cx="7931400" cy="19395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B6D7A8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92"/>
            <p:cNvSpPr txBox="1"/>
            <p:nvPr/>
          </p:nvSpPr>
          <p:spPr>
            <a:xfrm rot="-5400000">
              <a:off x="-249450" y="1703450"/>
              <a:ext cx="1305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B6D7A8"/>
                  </a:solidFill>
                  <a:latin typeface="Roboto"/>
                  <a:ea typeface="Roboto"/>
                  <a:cs typeface="Roboto"/>
                  <a:sym typeface="Roboto"/>
                </a:rPr>
                <a:t>Strengths</a:t>
              </a:r>
              <a:endParaRPr b="1">
                <a:solidFill>
                  <a:srgbClr val="B6D7A8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6" name="Google Shape;1106;p92"/>
          <p:cNvGrpSpPr/>
          <p:nvPr/>
        </p:nvGrpSpPr>
        <p:grpSpPr>
          <a:xfrm>
            <a:off x="203400" y="3049259"/>
            <a:ext cx="8334300" cy="1452389"/>
            <a:chOff x="203400" y="2959800"/>
            <a:chExt cx="8334300" cy="1617900"/>
          </a:xfrm>
        </p:grpSpPr>
        <p:sp>
          <p:nvSpPr>
            <p:cNvPr id="1107" name="Google Shape;1107;p92"/>
            <p:cNvSpPr/>
            <p:nvPr/>
          </p:nvSpPr>
          <p:spPr>
            <a:xfrm>
              <a:off x="606300" y="3034100"/>
              <a:ext cx="7931400" cy="14571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EA9999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92"/>
            <p:cNvSpPr txBox="1"/>
            <p:nvPr/>
          </p:nvSpPr>
          <p:spPr>
            <a:xfrm rot="-5400000">
              <a:off x="-405450" y="3568650"/>
              <a:ext cx="1617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rgbClr val="EA9999"/>
                  </a:solidFill>
                  <a:latin typeface="Roboto"/>
                  <a:ea typeface="Roboto"/>
                  <a:cs typeface="Roboto"/>
                  <a:sym typeface="Roboto"/>
                </a:rPr>
                <a:t>Limitations</a:t>
              </a:r>
              <a:endParaRPr b="1">
                <a:solidFill>
                  <a:srgbClr val="EA999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109" name="Google Shape;1109;p92"/>
          <p:cNvSpPr txBox="1">
            <a:spLocks noGrp="1"/>
          </p:cNvSpPr>
          <p:nvPr>
            <p:ph type="title"/>
          </p:nvPr>
        </p:nvSpPr>
        <p:spPr>
          <a:xfrm>
            <a:off x="839107" y="2004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Strengths &amp; Limitations of Random Forest</a:t>
            </a:r>
            <a:endParaRPr sz="2700"/>
          </a:p>
        </p:txBody>
      </p:sp>
      <p:sp>
        <p:nvSpPr>
          <p:cNvPr id="1110" name="Google Shape;1110;p9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60</a:t>
            </a:fld>
            <a:endParaRPr/>
          </a:p>
        </p:txBody>
      </p:sp>
      <p:sp>
        <p:nvSpPr>
          <p:cNvPr id="1111" name="Google Shape;1111;p92"/>
          <p:cNvSpPr txBox="1"/>
          <p:nvPr/>
        </p:nvSpPr>
        <p:spPr>
          <a:xfrm>
            <a:off x="801025" y="1205025"/>
            <a:ext cx="3360900" cy="15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Easy to implement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Automatically creates dummy variables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100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Default parameters generally perform well already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2" name="Google Shape;1112;p92"/>
          <p:cNvSpPr txBox="1"/>
          <p:nvPr/>
        </p:nvSpPr>
        <p:spPr>
          <a:xfrm>
            <a:off x="4120776" y="1205025"/>
            <a:ext cx="4222200" cy="12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In-house functionality of deriving variable importance, unlike the other two techniques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1000"/>
              </a:spcBef>
              <a:spcAft>
                <a:spcPts val="1000"/>
              </a:spcAft>
              <a:buSzPts val="1500"/>
              <a:buFont typeface="Lato"/>
              <a:buChar char="-"/>
            </a:pPr>
            <a:r>
              <a:rPr lang="en" sz="1500">
                <a:latin typeface="Lato"/>
                <a:ea typeface="Lato"/>
                <a:cs typeface="Lato"/>
                <a:sym typeface="Lato"/>
              </a:rPr>
              <a:t>Assumption of non-linearity not required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3" name="Google Shape;1113;p92"/>
          <p:cNvSpPr txBox="1"/>
          <p:nvPr/>
        </p:nvSpPr>
        <p:spPr>
          <a:xfrm>
            <a:off x="801000" y="3188050"/>
            <a:ext cx="7542000" cy="11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More computational power needed to build numerous trees, results not instant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Disadvantage when trying to tune hyperparameters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Hard to interpret the resulting model, because it consists of numerous decision trees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100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Cannot be visualised in that sense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4" name="Google Shape;1114;p92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Faith</a:t>
            </a:r>
            <a:endParaRPr/>
          </a:p>
        </p:txBody>
      </p:sp>
      <p:sp>
        <p:nvSpPr>
          <p:cNvPr id="1115" name="Google Shape;1115;p92"/>
          <p:cNvSpPr txBox="1">
            <a:spLocks noGrp="1"/>
          </p:cNvSpPr>
          <p:nvPr>
            <p:ph type="subTitle" idx="2"/>
          </p:nvPr>
        </p:nvSpPr>
        <p:spPr>
          <a:xfrm>
            <a:off x="5563800" y="4910950"/>
            <a:ext cx="30861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Analytics Solution: Techniques Review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1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9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  <p:sp>
        <p:nvSpPr>
          <p:cNvPr id="1121" name="Google Shape;1121;p93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sp>
        <p:nvSpPr>
          <p:cNvPr id="1122" name="Google Shape;1122;p93"/>
          <p:cNvSpPr txBox="1"/>
          <p:nvPr/>
        </p:nvSpPr>
        <p:spPr>
          <a:xfrm>
            <a:off x="0" y="2017650"/>
            <a:ext cx="9144000" cy="110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Evaluation of Models </a:t>
            </a:r>
            <a:endParaRPr sz="60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3" name="Google Shape;1123;p93"/>
          <p:cNvPicPr preferRelativeResize="0"/>
          <p:nvPr/>
        </p:nvPicPr>
        <p:blipFill rotWithShape="1">
          <a:blip r:embed="rId3">
            <a:alphaModFix/>
          </a:blip>
          <a:srcRect t="37155" b="29876"/>
          <a:stretch/>
        </p:blipFill>
        <p:spPr>
          <a:xfrm>
            <a:off x="0" y="0"/>
            <a:ext cx="9144000" cy="201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94"/>
          <p:cNvSpPr txBox="1">
            <a:spLocks noGrp="1"/>
          </p:cNvSpPr>
          <p:nvPr>
            <p:ph type="title"/>
          </p:nvPr>
        </p:nvSpPr>
        <p:spPr>
          <a:xfrm>
            <a:off x="591050" y="1848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Overview of Evaluation Process</a:t>
            </a:r>
            <a:endParaRPr sz="2500"/>
          </a:p>
        </p:txBody>
      </p:sp>
      <p:sp>
        <p:nvSpPr>
          <p:cNvPr id="1129" name="Google Shape;1129;p9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  <p:sp>
        <p:nvSpPr>
          <p:cNvPr id="1130" name="Google Shape;1130;p94"/>
          <p:cNvSpPr txBox="1"/>
          <p:nvPr/>
        </p:nvSpPr>
        <p:spPr>
          <a:xfrm>
            <a:off x="244000" y="1558550"/>
            <a:ext cx="1607700" cy="9234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Stage 1:  Overall Accuracy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1" name="Google Shape;1131;p94"/>
          <p:cNvSpPr txBox="1"/>
          <p:nvPr/>
        </p:nvSpPr>
        <p:spPr>
          <a:xfrm>
            <a:off x="955500" y="3282975"/>
            <a:ext cx="7233000" cy="400200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3 stages as it is insufficient to make a conclusion solely based on overall accuracy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2" name="Google Shape;1132;p94"/>
          <p:cNvSpPr/>
          <p:nvPr/>
        </p:nvSpPr>
        <p:spPr>
          <a:xfrm rot="5400000">
            <a:off x="1971426" y="1751000"/>
            <a:ext cx="471300" cy="5385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94"/>
          <p:cNvSpPr txBox="1"/>
          <p:nvPr/>
        </p:nvSpPr>
        <p:spPr>
          <a:xfrm>
            <a:off x="2562450" y="1558550"/>
            <a:ext cx="1802400" cy="1169521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Lato"/>
                <a:ea typeface="Lato"/>
                <a:cs typeface="Lato"/>
                <a:sym typeface="Lato"/>
              </a:rPr>
              <a:t>Stage 2:  Precision Rate, Recall Rate,F1 score</a:t>
            </a:r>
            <a:endParaRPr sz="16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4" name="Google Shape;1134;p94"/>
          <p:cNvSpPr/>
          <p:nvPr/>
        </p:nvSpPr>
        <p:spPr>
          <a:xfrm rot="5400000">
            <a:off x="4485350" y="1773950"/>
            <a:ext cx="471300" cy="5757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94"/>
          <p:cNvSpPr txBox="1"/>
          <p:nvPr/>
        </p:nvSpPr>
        <p:spPr>
          <a:xfrm>
            <a:off x="5041500" y="1600088"/>
            <a:ext cx="1607700" cy="9234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Stage 3: 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False Negative Rate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6" name="Google Shape;1136;p94"/>
          <p:cNvSpPr txBox="1"/>
          <p:nvPr/>
        </p:nvSpPr>
        <p:spPr>
          <a:xfrm>
            <a:off x="7335450" y="1600063"/>
            <a:ext cx="1607700" cy="9234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Conclusion </a:t>
            </a:r>
            <a:endParaRPr sz="1600"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on Optimal Model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7" name="Google Shape;1137;p94"/>
          <p:cNvSpPr/>
          <p:nvPr/>
        </p:nvSpPr>
        <p:spPr>
          <a:xfrm rot="5400000">
            <a:off x="6756675" y="1773938"/>
            <a:ext cx="471300" cy="5757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94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95"/>
          <p:cNvSpPr txBox="1">
            <a:spLocks noGrp="1"/>
          </p:cNvSpPr>
          <p:nvPr>
            <p:ph type="title"/>
          </p:nvPr>
        </p:nvSpPr>
        <p:spPr>
          <a:xfrm>
            <a:off x="591050" y="2610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Stage 1: Overall accuracy using Confusion Matrix</a:t>
            </a:r>
            <a:endParaRPr sz="2500"/>
          </a:p>
        </p:txBody>
      </p:sp>
      <p:sp>
        <p:nvSpPr>
          <p:cNvPr id="1144" name="Google Shape;1144;p9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  <p:sp>
        <p:nvSpPr>
          <p:cNvPr id="1145" name="Google Shape;1145;p95"/>
          <p:cNvSpPr txBox="1"/>
          <p:nvPr/>
        </p:nvSpPr>
        <p:spPr>
          <a:xfrm>
            <a:off x="493700" y="900100"/>
            <a:ext cx="84546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technique for summarizing the performance of a machine learning model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Able to calculate the classification accuracy through confusion matrix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146" name="Google Shape;1146;p95"/>
          <p:cNvGraphicFramePr/>
          <p:nvPr/>
        </p:nvGraphicFramePr>
        <p:xfrm>
          <a:off x="540175" y="1847850"/>
          <a:ext cx="7651325" cy="2011560"/>
        </p:xfrm>
        <a:graphic>
          <a:graphicData uri="http://schemas.openxmlformats.org/drawingml/2006/table">
            <a:tbl>
              <a:tblPr>
                <a:noFill/>
                <a:tableStyleId>{2F40658C-5BEB-439C-A217-390D97C73E2A}</a:tableStyleId>
              </a:tblPr>
              <a:tblGrid>
                <a:gridCol w="162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5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7050">
                <a:tc rowSpan="2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BDFF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Predictions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70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70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Actual Results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A% (True Negative)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B% (False Positive)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70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C%(False Negative)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D% (True Positive)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47" name="Google Shape;1147;p95"/>
          <p:cNvSpPr txBox="1"/>
          <p:nvPr/>
        </p:nvSpPr>
        <p:spPr>
          <a:xfrm>
            <a:off x="540175" y="3984775"/>
            <a:ext cx="7651200" cy="8313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Overall Accuracy(Classification Accuracy)  = A% + D%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Lato"/>
                <a:ea typeface="Lato"/>
                <a:cs typeface="Lato"/>
                <a:sym typeface="Lato"/>
              </a:rPr>
              <a:t>A% + B% + C% + D% = 100%</a:t>
            </a:r>
            <a:endParaRPr i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8" name="Google Shape;1148;p95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96"/>
          <p:cNvSpPr txBox="1">
            <a:spLocks noGrp="1"/>
          </p:cNvSpPr>
          <p:nvPr>
            <p:ph type="title"/>
          </p:nvPr>
        </p:nvSpPr>
        <p:spPr>
          <a:xfrm>
            <a:off x="514850" y="1086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Comparison of overall accuracy across 3 models</a:t>
            </a:r>
            <a:endParaRPr sz="2500"/>
          </a:p>
        </p:txBody>
      </p:sp>
      <p:sp>
        <p:nvSpPr>
          <p:cNvPr id="1154" name="Google Shape;1154;p9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  <p:sp>
        <p:nvSpPr>
          <p:cNvPr id="1155" name="Google Shape;1155;p96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graphicFrame>
        <p:nvGraphicFramePr>
          <p:cNvPr id="1156" name="Google Shape;1156;p96"/>
          <p:cNvGraphicFramePr/>
          <p:nvPr/>
        </p:nvGraphicFramePr>
        <p:xfrm>
          <a:off x="561600" y="1281125"/>
          <a:ext cx="7651325" cy="1645800"/>
        </p:xfrm>
        <a:graphic>
          <a:graphicData uri="http://schemas.openxmlformats.org/drawingml/2006/table">
            <a:tbl>
              <a:tblPr>
                <a:noFill/>
                <a:tableStyleId>{2F40658C-5BEB-439C-A217-390D97C73E2A}</a:tableStyleId>
              </a:tblPr>
              <a:tblGrid>
                <a:gridCol w="162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5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7050">
                <a:tc rowSpan="2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BDFF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Predictions</a:t>
                      </a:r>
                      <a:endParaRPr sz="12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70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70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Actual Results</a:t>
                      </a:r>
                      <a:endParaRPr sz="12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60.9%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27.8%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70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5.5%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5.8%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57" name="Google Shape;1157;p96"/>
          <p:cNvSpPr txBox="1"/>
          <p:nvPr/>
        </p:nvSpPr>
        <p:spPr>
          <a:xfrm>
            <a:off x="561663" y="781125"/>
            <a:ext cx="765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Lato"/>
                <a:ea typeface="Lato"/>
                <a:cs typeface="Lato"/>
                <a:sym typeface="Lato"/>
              </a:rPr>
              <a:t>Logistic Regression (Testset)</a:t>
            </a:r>
            <a:endParaRPr b="1" i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8" name="Google Shape;1158;p96"/>
          <p:cNvSpPr txBox="1"/>
          <p:nvPr/>
        </p:nvSpPr>
        <p:spPr>
          <a:xfrm>
            <a:off x="561675" y="3202550"/>
            <a:ext cx="7651200" cy="6156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Lato"/>
                <a:ea typeface="Lato"/>
                <a:cs typeface="Lato"/>
                <a:sym typeface="Lato"/>
              </a:rPr>
              <a:t>Observation: 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Overall Accuracy = 60.9% + 5.8% = 66.7%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97"/>
          <p:cNvSpPr txBox="1">
            <a:spLocks noGrp="1"/>
          </p:cNvSpPr>
          <p:nvPr>
            <p:ph type="title"/>
          </p:nvPr>
        </p:nvSpPr>
        <p:spPr>
          <a:xfrm>
            <a:off x="514850" y="1086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Comparison of overall accuracy across the models</a:t>
            </a:r>
            <a:endParaRPr sz="2500"/>
          </a:p>
        </p:txBody>
      </p:sp>
      <p:sp>
        <p:nvSpPr>
          <p:cNvPr id="1164" name="Google Shape;1164;p9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65</a:t>
            </a:fld>
            <a:endParaRPr/>
          </a:p>
        </p:txBody>
      </p:sp>
      <p:sp>
        <p:nvSpPr>
          <p:cNvPr id="1165" name="Google Shape;1165;p97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graphicFrame>
        <p:nvGraphicFramePr>
          <p:cNvPr id="1166" name="Google Shape;1166;p97"/>
          <p:cNvGraphicFramePr/>
          <p:nvPr/>
        </p:nvGraphicFramePr>
        <p:xfrm>
          <a:off x="561600" y="1281125"/>
          <a:ext cx="7651325" cy="1645800"/>
        </p:xfrm>
        <a:graphic>
          <a:graphicData uri="http://schemas.openxmlformats.org/drawingml/2006/table">
            <a:tbl>
              <a:tblPr>
                <a:noFill/>
                <a:tableStyleId>{2F40658C-5BEB-439C-A217-390D97C73E2A}</a:tableStyleId>
              </a:tblPr>
              <a:tblGrid>
                <a:gridCol w="162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5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7050">
                <a:tc rowSpan="2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BDFF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Predictions</a:t>
                      </a:r>
                      <a:endParaRPr sz="12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70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70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Actual Results</a:t>
                      </a:r>
                      <a:endParaRPr sz="12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53.3%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35.5%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70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4.6%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6.6%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67" name="Google Shape;1167;p97"/>
          <p:cNvSpPr txBox="1"/>
          <p:nvPr/>
        </p:nvSpPr>
        <p:spPr>
          <a:xfrm>
            <a:off x="561663" y="781125"/>
            <a:ext cx="765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Lato"/>
                <a:ea typeface="Lato"/>
                <a:cs typeface="Lato"/>
                <a:sym typeface="Lato"/>
              </a:rPr>
              <a:t>Neural Network (Testset)</a:t>
            </a:r>
            <a:endParaRPr b="1" i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8" name="Google Shape;1168;p97"/>
          <p:cNvSpPr txBox="1"/>
          <p:nvPr/>
        </p:nvSpPr>
        <p:spPr>
          <a:xfrm>
            <a:off x="561675" y="3202550"/>
            <a:ext cx="7651200" cy="8313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Lato"/>
                <a:ea typeface="Lato"/>
                <a:cs typeface="Lato"/>
                <a:sym typeface="Lato"/>
              </a:rPr>
              <a:t>Observation: 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Overall Accuracy = 53.3% + 6.6% = 59.9%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Neural Network produce a lower accuracy than Logistic Regression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98"/>
          <p:cNvSpPr txBox="1">
            <a:spLocks noGrp="1"/>
          </p:cNvSpPr>
          <p:nvPr>
            <p:ph type="title"/>
          </p:nvPr>
        </p:nvSpPr>
        <p:spPr>
          <a:xfrm>
            <a:off x="514850" y="1086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Comparison of overall accuracy across the models</a:t>
            </a:r>
            <a:endParaRPr sz="2500"/>
          </a:p>
        </p:txBody>
      </p:sp>
      <p:sp>
        <p:nvSpPr>
          <p:cNvPr id="1174" name="Google Shape;1174;p9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66</a:t>
            </a:fld>
            <a:endParaRPr/>
          </a:p>
        </p:txBody>
      </p:sp>
      <p:sp>
        <p:nvSpPr>
          <p:cNvPr id="1175" name="Google Shape;1175;p98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graphicFrame>
        <p:nvGraphicFramePr>
          <p:cNvPr id="1176" name="Google Shape;1176;p98"/>
          <p:cNvGraphicFramePr/>
          <p:nvPr/>
        </p:nvGraphicFramePr>
        <p:xfrm>
          <a:off x="561600" y="1281125"/>
          <a:ext cx="7651325" cy="1645800"/>
        </p:xfrm>
        <a:graphic>
          <a:graphicData uri="http://schemas.openxmlformats.org/drawingml/2006/table">
            <a:tbl>
              <a:tblPr>
                <a:noFill/>
                <a:tableStyleId>{2F40658C-5BEB-439C-A217-390D97C73E2A}</a:tableStyleId>
              </a:tblPr>
              <a:tblGrid>
                <a:gridCol w="162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5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7050">
                <a:tc rowSpan="2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BDFF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Predictions</a:t>
                      </a:r>
                      <a:endParaRPr sz="12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70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70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latin typeface="Lato"/>
                          <a:ea typeface="Lato"/>
                          <a:cs typeface="Lato"/>
                          <a:sym typeface="Lato"/>
                        </a:rPr>
                        <a:t>Actual Results</a:t>
                      </a:r>
                      <a:endParaRPr sz="1200"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51.9%</a:t>
                      </a:r>
                      <a:endParaRPr sz="12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36.9%</a:t>
                      </a:r>
                      <a:endParaRPr sz="12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70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 sz="12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4.5%</a:t>
                      </a:r>
                      <a:endParaRPr sz="12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6.7%</a:t>
                      </a:r>
                      <a:endParaRPr sz="12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77" name="Google Shape;1177;p98"/>
          <p:cNvSpPr txBox="1"/>
          <p:nvPr/>
        </p:nvSpPr>
        <p:spPr>
          <a:xfrm>
            <a:off x="561663" y="781125"/>
            <a:ext cx="7651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Lato"/>
                <a:ea typeface="Lato"/>
                <a:cs typeface="Lato"/>
                <a:sym typeface="Lato"/>
              </a:rPr>
              <a:t>Random Forest (Testset)</a:t>
            </a:r>
            <a:endParaRPr b="1" i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8" name="Google Shape;1178;p98"/>
          <p:cNvSpPr txBox="1"/>
          <p:nvPr/>
        </p:nvSpPr>
        <p:spPr>
          <a:xfrm>
            <a:off x="561663" y="3183075"/>
            <a:ext cx="7651200" cy="8313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>
                <a:latin typeface="Lato"/>
                <a:ea typeface="Lato"/>
                <a:cs typeface="Lato"/>
                <a:sym typeface="Lato"/>
              </a:rPr>
              <a:t>Observation: </a:t>
            </a:r>
            <a:endParaRPr b="1" u="sng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Overall Accuracy = 51.9% + 6.7% = 58.6%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Random Forest has a slightly lower overall accuracy than neural network.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" name="Google Shape;1183;p99"/>
          <p:cNvSpPr txBox="1">
            <a:spLocks noGrp="1"/>
          </p:cNvSpPr>
          <p:nvPr>
            <p:ph type="title"/>
          </p:nvPr>
        </p:nvSpPr>
        <p:spPr>
          <a:xfrm>
            <a:off x="591050" y="2610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Stage 2: Precision Rate &amp; Recall Rate</a:t>
            </a:r>
            <a:endParaRPr sz="2500"/>
          </a:p>
        </p:txBody>
      </p:sp>
      <p:sp>
        <p:nvSpPr>
          <p:cNvPr id="1184" name="Google Shape;1184;p9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  <p:sp>
        <p:nvSpPr>
          <p:cNvPr id="1185" name="Google Shape;1185;p99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sp>
        <p:nvSpPr>
          <p:cNvPr id="1186" name="Google Shape;1186;p99"/>
          <p:cNvSpPr txBox="1"/>
          <p:nvPr/>
        </p:nvSpPr>
        <p:spPr>
          <a:xfrm>
            <a:off x="475950" y="877275"/>
            <a:ext cx="7651200" cy="1692741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Lato"/>
                <a:ea typeface="Lato"/>
                <a:cs typeface="Lato"/>
                <a:sym typeface="Lato"/>
              </a:rPr>
              <a:t>Precision Rate: </a:t>
            </a:r>
            <a:endParaRPr b="1" u="sng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Indicates proportion of positive predictions that was correctly predicted.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For patients predicted to be readmitted, how many of them were predicted correctly?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	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7" name="Google Shape;1187;p99"/>
          <p:cNvSpPr txBox="1"/>
          <p:nvPr/>
        </p:nvSpPr>
        <p:spPr>
          <a:xfrm>
            <a:off x="475950" y="2778700"/>
            <a:ext cx="7651200" cy="1692741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Lato"/>
                <a:ea typeface="Lato"/>
                <a:cs typeface="Lato"/>
                <a:sym typeface="Lato"/>
              </a:rPr>
              <a:t>Recall Rate (Sensitivity): </a:t>
            </a:r>
            <a:endParaRPr b="1" u="sng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Indicates proportion of actual positives that was correctly identified</a:t>
            </a:r>
            <a:r>
              <a:rPr lang="en" b="1" u="sng" dirty="0">
                <a:latin typeface="Lato"/>
                <a:ea typeface="Lato"/>
                <a:cs typeface="Lato"/>
                <a:sym typeface="Lato"/>
              </a:rPr>
              <a:t> 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For patients that are actually readmitted, how many of them were predicted correctly?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				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56760D-DF8E-4077-BC5E-0E194B033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7012" y="1662112"/>
            <a:ext cx="3609975" cy="600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EAD5229-3B1B-42A9-A8EA-DAD9B6758F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4649" y="3620050"/>
            <a:ext cx="3314700" cy="590550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100"/>
          <p:cNvSpPr txBox="1">
            <a:spLocks noGrp="1"/>
          </p:cNvSpPr>
          <p:nvPr>
            <p:ph type="title"/>
          </p:nvPr>
        </p:nvSpPr>
        <p:spPr>
          <a:xfrm>
            <a:off x="591050" y="2610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Stage 2: F1 Score</a:t>
            </a:r>
            <a:endParaRPr sz="2500"/>
          </a:p>
        </p:txBody>
      </p:sp>
      <p:sp>
        <p:nvSpPr>
          <p:cNvPr id="1193" name="Google Shape;1193;p10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68</a:t>
            </a:fld>
            <a:endParaRPr/>
          </a:p>
        </p:txBody>
      </p:sp>
      <p:sp>
        <p:nvSpPr>
          <p:cNvPr id="1194" name="Google Shape;1194;p100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sp>
        <p:nvSpPr>
          <p:cNvPr id="1195" name="Google Shape;1195;p100"/>
          <p:cNvSpPr txBox="1"/>
          <p:nvPr/>
        </p:nvSpPr>
        <p:spPr>
          <a:xfrm>
            <a:off x="510775" y="1230875"/>
            <a:ext cx="8046000" cy="2523738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Lato"/>
                <a:ea typeface="Lato"/>
                <a:cs typeface="Lato"/>
                <a:sym typeface="Lato"/>
              </a:rPr>
              <a:t>F1 Score: </a:t>
            </a:r>
            <a:endParaRPr b="1" u="sng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b="1" dirty="0">
                <a:latin typeface="Lato"/>
                <a:ea typeface="Lato"/>
                <a:cs typeface="Lato"/>
                <a:sym typeface="Lato"/>
              </a:rPr>
              <a:t>Weighted average </a:t>
            </a:r>
            <a:r>
              <a:rPr lang="en" dirty="0">
                <a:latin typeface="Lato"/>
                <a:ea typeface="Lato"/>
                <a:cs typeface="Lato"/>
                <a:sym typeface="Lato"/>
              </a:rPr>
              <a:t>of Precision and Recall Rates</a:t>
            </a:r>
            <a:r>
              <a:rPr lang="en" b="1" u="sng" dirty="0">
                <a:latin typeface="Lato"/>
                <a:ea typeface="Lato"/>
                <a:cs typeface="Lato"/>
                <a:sym typeface="Lato"/>
              </a:rPr>
              <a:t> 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More useful measure than overall accuracy especially for datasets with uneven class distribution (because it takes into account both false positive and false negatives)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○"/>
            </a:pPr>
            <a:r>
              <a:rPr lang="en" sz="1300" dirty="0">
                <a:latin typeface="Lato"/>
                <a:ea typeface="Lato"/>
                <a:cs typeface="Lato"/>
                <a:sym typeface="Lato"/>
              </a:rPr>
              <a:t>Our dataset (test set) has uneven class distribution → F1 score will give a more accurate measure of model’s accuracy if dataset is not balanced</a:t>
            </a:r>
            <a:endParaRPr sz="13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				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b="1" u="sng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b="1" u="sng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u="sng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7EB4F9-3161-419B-B7F0-EA8C7AFA1D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3292" y="2724150"/>
            <a:ext cx="3228975" cy="609600"/>
          </a:xfrm>
          <a:prstGeom prst="rect">
            <a:avLst/>
          </a:prstGeo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p101"/>
          <p:cNvSpPr txBox="1">
            <a:spLocks noGrp="1"/>
          </p:cNvSpPr>
          <p:nvPr>
            <p:ph type="title"/>
          </p:nvPr>
        </p:nvSpPr>
        <p:spPr>
          <a:xfrm>
            <a:off x="762500" y="153875"/>
            <a:ext cx="7992300" cy="8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Comparing Recall Rate, Precision Rate and F1 Score across the models</a:t>
            </a:r>
            <a:endParaRPr sz="2500"/>
          </a:p>
        </p:txBody>
      </p:sp>
      <p:sp>
        <p:nvSpPr>
          <p:cNvPr id="1201" name="Google Shape;1201;p10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69</a:t>
            </a:fld>
            <a:endParaRPr/>
          </a:p>
        </p:txBody>
      </p:sp>
      <p:sp>
        <p:nvSpPr>
          <p:cNvPr id="1202" name="Google Shape;1202;p101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graphicFrame>
        <p:nvGraphicFramePr>
          <p:cNvPr id="1203" name="Google Shape;1203;p101"/>
          <p:cNvGraphicFramePr/>
          <p:nvPr/>
        </p:nvGraphicFramePr>
        <p:xfrm>
          <a:off x="763200" y="1402550"/>
          <a:ext cx="7617600" cy="1613600"/>
        </p:xfrm>
        <a:graphic>
          <a:graphicData uri="http://schemas.openxmlformats.org/drawingml/2006/table">
            <a:tbl>
              <a:tblPr>
                <a:noFill/>
                <a:tableStyleId>{2F40658C-5BEB-439C-A217-390D97C73E2A}</a:tableStyleId>
              </a:tblPr>
              <a:tblGrid>
                <a:gridCol w="190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0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04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3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Model 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Precision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Recall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F1 Score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Logistic Regression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17.2%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51.3%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25.6%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Neural Network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15.8%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59%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24.8%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Random Forest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15.4%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59.9%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24.5%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04" name="Google Shape;1204;p101"/>
          <p:cNvSpPr txBox="1"/>
          <p:nvPr/>
        </p:nvSpPr>
        <p:spPr>
          <a:xfrm>
            <a:off x="746400" y="3202550"/>
            <a:ext cx="7651200" cy="12621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Lato"/>
                <a:ea typeface="Lato"/>
                <a:cs typeface="Lato"/>
                <a:sym typeface="Lato"/>
              </a:rPr>
              <a:t>Observation: </a:t>
            </a:r>
            <a:endParaRPr b="1" u="sng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Neural Network and Random Forest (having similar scores) have a lower precision but a higher recall rate than Logistic Regression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Logistic Regression has a slightly higher F1 score than the other models.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Difficult to make a  conclusion on which model is the most optimal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9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Singapore’s Healthcare Expenditure</a:t>
            </a:r>
            <a:endParaRPr/>
          </a:p>
        </p:txBody>
      </p:sp>
      <p:sp>
        <p:nvSpPr>
          <p:cNvPr id="343" name="Google Shape;343;p3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44" name="Google Shape;344;p39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grpSp>
        <p:nvGrpSpPr>
          <p:cNvPr id="345" name="Google Shape;345;p39"/>
          <p:cNvGrpSpPr/>
          <p:nvPr/>
        </p:nvGrpSpPr>
        <p:grpSpPr>
          <a:xfrm>
            <a:off x="663298" y="1360989"/>
            <a:ext cx="2563292" cy="2563862"/>
            <a:chOff x="5516435" y="2352423"/>
            <a:chExt cx="1150800" cy="1223100"/>
          </a:xfrm>
        </p:grpSpPr>
        <p:sp>
          <p:nvSpPr>
            <p:cNvPr id="346" name="Google Shape;346;p39"/>
            <p:cNvSpPr/>
            <p:nvPr/>
          </p:nvSpPr>
          <p:spPr>
            <a:xfrm>
              <a:off x="5681300" y="2527788"/>
              <a:ext cx="821100" cy="872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 rot="-8452047">
              <a:off x="5671628" y="2537143"/>
              <a:ext cx="840415" cy="853659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53A2D7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48" name="Google Shape;348;p39"/>
          <p:cNvCxnSpPr/>
          <p:nvPr/>
        </p:nvCxnSpPr>
        <p:spPr>
          <a:xfrm rot="10800000" flipH="1">
            <a:off x="2484625" y="1801575"/>
            <a:ext cx="1043700" cy="544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9" name="Google Shape;349;p39"/>
          <p:cNvSpPr txBox="1"/>
          <p:nvPr/>
        </p:nvSpPr>
        <p:spPr>
          <a:xfrm>
            <a:off x="3528325" y="1579450"/>
            <a:ext cx="1376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Inpatient costs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" name="Google Shape;350;p39"/>
          <p:cNvSpPr txBox="1"/>
          <p:nvPr/>
        </p:nvSpPr>
        <p:spPr>
          <a:xfrm>
            <a:off x="3315875" y="2410975"/>
            <a:ext cx="4932000" cy="2523738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Lato"/>
                <a:ea typeface="Lato"/>
                <a:cs typeface="Lato"/>
                <a:sym typeface="Lato"/>
              </a:rPr>
              <a:t>One area in healthcare with huge potential costs savings: </a:t>
            </a:r>
            <a:endParaRPr sz="1500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Reducing avoidable hospital readmissions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" name="Google Shape;1209;p102"/>
          <p:cNvSpPr txBox="1">
            <a:spLocks noGrp="1"/>
          </p:cNvSpPr>
          <p:nvPr>
            <p:ph type="title"/>
          </p:nvPr>
        </p:nvSpPr>
        <p:spPr>
          <a:xfrm>
            <a:off x="591050" y="2610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Stage 3: False Negative Rate (Miss Rate) </a:t>
            </a:r>
            <a:endParaRPr sz="2500"/>
          </a:p>
        </p:txBody>
      </p:sp>
      <p:sp>
        <p:nvSpPr>
          <p:cNvPr id="1210" name="Google Shape;1210;p10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70</a:t>
            </a:fld>
            <a:endParaRPr/>
          </a:p>
        </p:txBody>
      </p:sp>
      <p:sp>
        <p:nvSpPr>
          <p:cNvPr id="1211" name="Google Shape;1211;p102"/>
          <p:cNvSpPr txBox="1"/>
          <p:nvPr/>
        </p:nvSpPr>
        <p:spPr>
          <a:xfrm>
            <a:off x="493700" y="900100"/>
            <a:ext cx="8454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Model predicts patient will not be readmitted but the patient was actually readmitted. 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212" name="Google Shape;1212;p102"/>
          <p:cNvGraphicFramePr/>
          <p:nvPr/>
        </p:nvGraphicFramePr>
        <p:xfrm>
          <a:off x="540175" y="1619250"/>
          <a:ext cx="7651325" cy="2011560"/>
        </p:xfrm>
        <a:graphic>
          <a:graphicData uri="http://schemas.openxmlformats.org/drawingml/2006/table">
            <a:tbl>
              <a:tblPr>
                <a:noFill/>
                <a:tableStyleId>{2F40658C-5BEB-439C-A217-390D97C73E2A}</a:tableStyleId>
              </a:tblPr>
              <a:tblGrid>
                <a:gridCol w="1629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95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2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7050">
                <a:tc rowSpan="2"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BDFF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Predictions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70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70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Actual Results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Not readmitted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True Negative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False Positive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70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Readmitted within 30 days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False Negative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           True Positive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13" name="Google Shape;1213;p102"/>
          <p:cNvSpPr txBox="1"/>
          <p:nvPr/>
        </p:nvSpPr>
        <p:spPr>
          <a:xfrm>
            <a:off x="540175" y="3984775"/>
            <a:ext cx="7651200" cy="830966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i="1" dirty="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4" name="Google Shape;1214;p102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A990BD-995D-439B-9BAE-530CE629A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97" y="4157913"/>
            <a:ext cx="4352925" cy="504825"/>
          </a:xfrm>
          <a:prstGeom prst="rect">
            <a:avLst/>
          </a:prstGeo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103"/>
          <p:cNvSpPr txBox="1">
            <a:spLocks noGrp="1"/>
          </p:cNvSpPr>
          <p:nvPr>
            <p:ph type="title"/>
          </p:nvPr>
        </p:nvSpPr>
        <p:spPr>
          <a:xfrm>
            <a:off x="591050" y="2610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Comparison of False Negative Rate across the models</a:t>
            </a:r>
            <a:endParaRPr sz="2500"/>
          </a:p>
        </p:txBody>
      </p:sp>
      <p:sp>
        <p:nvSpPr>
          <p:cNvPr id="1220" name="Google Shape;1220;p10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71</a:t>
            </a:fld>
            <a:endParaRPr/>
          </a:p>
        </p:txBody>
      </p:sp>
      <p:sp>
        <p:nvSpPr>
          <p:cNvPr id="1221" name="Google Shape;1221;p103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graphicFrame>
        <p:nvGraphicFramePr>
          <p:cNvPr id="1222" name="Google Shape;1222;p103"/>
          <p:cNvGraphicFramePr/>
          <p:nvPr/>
        </p:nvGraphicFramePr>
        <p:xfrm>
          <a:off x="2635275" y="1211338"/>
          <a:ext cx="3808800" cy="1613600"/>
        </p:xfrm>
        <a:graphic>
          <a:graphicData uri="http://schemas.openxmlformats.org/drawingml/2006/table">
            <a:tbl>
              <a:tblPr>
                <a:noFill/>
                <a:tableStyleId>{2F40658C-5BEB-439C-A217-390D97C73E2A}</a:tableStyleId>
              </a:tblPr>
              <a:tblGrid>
                <a:gridCol w="190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3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Model 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False Negative Rate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3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Logistic Regression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48.7%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3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Neural Network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41%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3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Random Forest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40.4%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23" name="Google Shape;1223;p103"/>
          <p:cNvSpPr txBox="1"/>
          <p:nvPr/>
        </p:nvSpPr>
        <p:spPr>
          <a:xfrm>
            <a:off x="714075" y="3202550"/>
            <a:ext cx="7651200" cy="10467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>
                <a:latin typeface="Lato"/>
                <a:ea typeface="Lato"/>
                <a:cs typeface="Lato"/>
                <a:sym typeface="Lato"/>
              </a:rPr>
              <a:t>Observation: </a:t>
            </a:r>
            <a:endParaRPr b="1" u="sng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Random Forest model has the lowest False Negative Rate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Preliminary Conclusion:  Random Forest is the most optimal as it is crucial to have low false negative rate. 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104"/>
          <p:cNvSpPr txBox="1">
            <a:spLocks noGrp="1"/>
          </p:cNvSpPr>
          <p:nvPr>
            <p:ph type="title"/>
          </p:nvPr>
        </p:nvSpPr>
        <p:spPr>
          <a:xfrm>
            <a:off x="591050" y="2610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Conclusion:  Most optimal model to be used</a:t>
            </a:r>
            <a:endParaRPr sz="2500"/>
          </a:p>
        </p:txBody>
      </p:sp>
      <p:sp>
        <p:nvSpPr>
          <p:cNvPr id="1229" name="Google Shape;1229;p10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72</a:t>
            </a:fld>
            <a:endParaRPr/>
          </a:p>
        </p:txBody>
      </p:sp>
      <p:sp>
        <p:nvSpPr>
          <p:cNvPr id="1230" name="Google Shape;1230;p104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graphicFrame>
        <p:nvGraphicFramePr>
          <p:cNvPr id="1231" name="Google Shape;1231;p104"/>
          <p:cNvGraphicFramePr/>
          <p:nvPr/>
        </p:nvGraphicFramePr>
        <p:xfrm>
          <a:off x="473775" y="833725"/>
          <a:ext cx="8196450" cy="2438280"/>
        </p:xfrm>
        <a:graphic>
          <a:graphicData uri="http://schemas.openxmlformats.org/drawingml/2006/table">
            <a:tbl>
              <a:tblPr>
                <a:noFill/>
                <a:tableStyleId>{2F40658C-5BEB-439C-A217-390D97C73E2A}</a:tableStyleId>
              </a:tblPr>
              <a:tblGrid>
                <a:gridCol w="136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6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6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6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6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66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4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Model 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Overall Accuracy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Precision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Recall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F1 Score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Lato"/>
                          <a:ea typeface="Lato"/>
                          <a:cs typeface="Lato"/>
                          <a:sym typeface="Lato"/>
                        </a:rPr>
                        <a:t>False Negative Rate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1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Logistic Regression 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66.7%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17.2%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51.3%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25.6%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48.7%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1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Neural Network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59.9%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15.8%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59%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24.8%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41%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1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Random Forest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58.6%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15.4%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59.9%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24.5%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40.4%</a:t>
                      </a:r>
                      <a:endParaRPr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32" name="Google Shape;1232;p104"/>
          <p:cNvSpPr txBox="1"/>
          <p:nvPr/>
        </p:nvSpPr>
        <p:spPr>
          <a:xfrm>
            <a:off x="746400" y="3416875"/>
            <a:ext cx="7651200" cy="1261854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33350" lvl="0" algn="l" rtl="0">
              <a:spcBef>
                <a:spcPts val="0"/>
              </a:spcBef>
              <a:spcAft>
                <a:spcPts val="0"/>
              </a:spcAft>
              <a:buSzPts val="1500"/>
            </a:pPr>
            <a:r>
              <a:rPr lang="en" b="1" u="sng" dirty="0">
                <a:latin typeface="Lato"/>
                <a:ea typeface="Lato"/>
                <a:cs typeface="Lato"/>
                <a:sym typeface="Lato"/>
              </a:rPr>
              <a:t>Observation</a:t>
            </a: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AutoNum type="arabicPeriod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Random Forest  has a slightly lower False Negative Rate than the Neural Network Model.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AutoNum type="arabicPeriod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Precision Rate, Recall Rate and F1 score are comparable to the other models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AutoNum type="arabicPeriod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Random Forest is recommended as it can provide important variables affecting readmission</a:t>
            </a:r>
            <a:endParaRPr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105"/>
          <p:cNvSpPr txBox="1">
            <a:spLocks noGrp="1"/>
          </p:cNvSpPr>
          <p:nvPr>
            <p:ph type="title"/>
          </p:nvPr>
        </p:nvSpPr>
        <p:spPr>
          <a:xfrm>
            <a:off x="845700" y="44376"/>
            <a:ext cx="745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Variable Importance of the Random Forest Model</a:t>
            </a:r>
            <a:endParaRPr sz="2500"/>
          </a:p>
        </p:txBody>
      </p:sp>
      <p:sp>
        <p:nvSpPr>
          <p:cNvPr id="1238" name="Google Shape;1238;p10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73</a:t>
            </a:fld>
            <a:endParaRPr/>
          </a:p>
        </p:txBody>
      </p:sp>
      <p:sp>
        <p:nvSpPr>
          <p:cNvPr id="1239" name="Google Shape;1239;p105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pic>
        <p:nvPicPr>
          <p:cNvPr id="1240" name="Google Shape;1240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1600" y="501600"/>
            <a:ext cx="5120800" cy="327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1" name="Google Shape;1241;p105"/>
          <p:cNvSpPr txBox="1"/>
          <p:nvPr/>
        </p:nvSpPr>
        <p:spPr>
          <a:xfrm>
            <a:off x="746400" y="3739525"/>
            <a:ext cx="7651200" cy="8772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AutoNum type="arabicPeriod"/>
            </a:pPr>
            <a:r>
              <a:rPr lang="en" sz="1500" dirty="0">
                <a:latin typeface="Lato"/>
                <a:ea typeface="Lato"/>
                <a:cs typeface="Lato"/>
                <a:sym typeface="Lato"/>
              </a:rPr>
              <a:t>Top 3 important variables identified are “number of inpatient visits”, age and “time in hospital”. </a:t>
            </a:r>
            <a:endParaRPr sz="15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Lato"/>
              <a:buAutoNum type="arabicPeriod"/>
            </a:pPr>
            <a:r>
              <a:rPr lang="en" sz="1500" dirty="0">
                <a:latin typeface="Lato"/>
                <a:ea typeface="Lato"/>
                <a:cs typeface="Lato"/>
                <a:sym typeface="Lato"/>
              </a:rPr>
              <a:t>Direct more medical attention and resources to these areas.</a:t>
            </a:r>
            <a:endParaRPr sz="15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6" name="Google Shape;1246;p106"/>
          <p:cNvPicPr preferRelativeResize="0"/>
          <p:nvPr/>
        </p:nvPicPr>
        <p:blipFill rotWithShape="1">
          <a:blip r:embed="rId3">
            <a:alphaModFix/>
          </a:blip>
          <a:srcRect l="35852"/>
          <a:stretch/>
        </p:blipFill>
        <p:spPr>
          <a:xfrm>
            <a:off x="895623" y="0"/>
            <a:ext cx="82483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7" name="Google Shape;1247;p10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74</a:t>
            </a:fld>
            <a:endParaRPr/>
          </a:p>
        </p:txBody>
      </p:sp>
      <p:sp>
        <p:nvSpPr>
          <p:cNvPr id="1248" name="Google Shape;1248;p106"/>
          <p:cNvSpPr/>
          <p:nvPr/>
        </p:nvSpPr>
        <p:spPr>
          <a:xfrm>
            <a:off x="0" y="0"/>
            <a:ext cx="3658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9" name="Google Shape;1249;p106"/>
          <p:cNvSpPr txBox="1">
            <a:spLocks noGrp="1"/>
          </p:cNvSpPr>
          <p:nvPr>
            <p:ph type="title" idx="4294967295"/>
          </p:nvPr>
        </p:nvSpPr>
        <p:spPr>
          <a:xfrm>
            <a:off x="615000" y="1404168"/>
            <a:ext cx="2428200" cy="10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chemeClr val="lt1"/>
                </a:solidFill>
              </a:rPr>
              <a:t>04</a:t>
            </a:r>
            <a:endParaRPr sz="10000">
              <a:solidFill>
                <a:schemeClr val="lt1"/>
              </a:solidFill>
            </a:endParaRPr>
          </a:p>
        </p:txBody>
      </p:sp>
      <p:sp>
        <p:nvSpPr>
          <p:cNvPr id="1250" name="Google Shape;1250;p106"/>
          <p:cNvSpPr txBox="1"/>
          <p:nvPr/>
        </p:nvSpPr>
        <p:spPr>
          <a:xfrm>
            <a:off x="332250" y="2837150"/>
            <a:ext cx="29937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Conclusion</a:t>
            </a:r>
            <a:endParaRPr sz="3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1" name="Google Shape;1251;p106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Google Shape;1256;p107"/>
          <p:cNvSpPr txBox="1">
            <a:spLocks noGrp="1"/>
          </p:cNvSpPr>
          <p:nvPr>
            <p:ph type="title"/>
          </p:nvPr>
        </p:nvSpPr>
        <p:spPr>
          <a:xfrm>
            <a:off x="442050" y="574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Limitations of Analysis</a:t>
            </a:r>
            <a:endParaRPr sz="2500"/>
          </a:p>
        </p:txBody>
      </p:sp>
      <p:sp>
        <p:nvSpPr>
          <p:cNvPr id="1257" name="Google Shape;1257;p10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75</a:t>
            </a:fld>
            <a:endParaRPr/>
          </a:p>
        </p:txBody>
      </p:sp>
      <p:sp>
        <p:nvSpPr>
          <p:cNvPr id="1258" name="Google Shape;1258;p107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sp>
        <p:nvSpPr>
          <p:cNvPr id="1259" name="Google Shape;1259;p107"/>
          <p:cNvSpPr/>
          <p:nvPr/>
        </p:nvSpPr>
        <p:spPr>
          <a:xfrm>
            <a:off x="442050" y="991175"/>
            <a:ext cx="2727000" cy="16932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Dataset based on past data of diabetic patient is from hospitals in the USA 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0" name="Google Shape;1260;p107"/>
          <p:cNvSpPr/>
          <p:nvPr/>
        </p:nvSpPr>
        <p:spPr>
          <a:xfrm>
            <a:off x="442050" y="2938026"/>
            <a:ext cx="2727000" cy="16932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Dependent variable only focus on whether the patient was readmitted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1" name="Google Shape;1261;p107"/>
          <p:cNvSpPr txBox="1"/>
          <p:nvPr/>
        </p:nvSpPr>
        <p:spPr>
          <a:xfrm>
            <a:off x="3382250" y="991175"/>
            <a:ext cx="5276700" cy="16932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b="1">
                <a:latin typeface="Lato"/>
                <a:ea typeface="Lato"/>
                <a:cs typeface="Lato"/>
                <a:sym typeface="Lato"/>
              </a:rPr>
              <a:t>May not be applicable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to diabetic patients in Singapore hospitals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Variables deemed significant to patients in the USA </a:t>
            </a:r>
            <a:r>
              <a:rPr lang="en" b="1">
                <a:latin typeface="Lato"/>
                <a:ea typeface="Lato"/>
                <a:cs typeface="Lato"/>
                <a:sym typeface="Lato"/>
              </a:rPr>
              <a:t>may not be significant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to patients in Singapore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Readmission rate may also be affected by factors other than the independent variables used for prediction in our models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2" name="Google Shape;1262;p107"/>
          <p:cNvSpPr txBox="1"/>
          <p:nvPr/>
        </p:nvSpPr>
        <p:spPr>
          <a:xfrm>
            <a:off x="3382250" y="2938025"/>
            <a:ext cx="5276700" cy="16932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Dataset has no variables on the frequency of a patient’s readmission within 30 days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 dirty="0">
                <a:latin typeface="Lato"/>
                <a:ea typeface="Lato"/>
                <a:cs typeface="Lato"/>
                <a:sym typeface="Lato"/>
              </a:rPr>
              <a:t>Patients with higher frequency of readmission require more medical attention from the hospital which may go undetected. </a:t>
            </a: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108"/>
          <p:cNvSpPr txBox="1">
            <a:spLocks noGrp="1"/>
          </p:cNvSpPr>
          <p:nvPr>
            <p:ph type="title"/>
          </p:nvPr>
        </p:nvSpPr>
        <p:spPr>
          <a:xfrm>
            <a:off x="442050" y="1967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Recommendations for Chosen Model</a:t>
            </a:r>
            <a:endParaRPr sz="2500"/>
          </a:p>
        </p:txBody>
      </p:sp>
      <p:sp>
        <p:nvSpPr>
          <p:cNvPr id="1268" name="Google Shape;1268;p10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76</a:t>
            </a:fld>
            <a:endParaRPr/>
          </a:p>
        </p:txBody>
      </p:sp>
      <p:sp>
        <p:nvSpPr>
          <p:cNvPr id="1269" name="Google Shape;1269;p108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grpSp>
        <p:nvGrpSpPr>
          <p:cNvPr id="1270" name="Google Shape;1270;p108"/>
          <p:cNvGrpSpPr/>
          <p:nvPr/>
        </p:nvGrpSpPr>
        <p:grpSpPr>
          <a:xfrm>
            <a:off x="409900" y="1548375"/>
            <a:ext cx="5580300" cy="2310025"/>
            <a:chOff x="409900" y="1548375"/>
            <a:chExt cx="5580300" cy="2310025"/>
          </a:xfrm>
        </p:grpSpPr>
        <p:sp>
          <p:nvSpPr>
            <p:cNvPr id="1271" name="Google Shape;1271;p108"/>
            <p:cNvSpPr/>
            <p:nvPr/>
          </p:nvSpPr>
          <p:spPr>
            <a:xfrm>
              <a:off x="409900" y="1548375"/>
              <a:ext cx="5580300" cy="659700"/>
            </a:xfrm>
            <a:prstGeom prst="rect">
              <a:avLst/>
            </a:prstGeom>
            <a:solidFill>
              <a:schemeClr val="accent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Customise the Random Forest Model for each hospital</a:t>
              </a:r>
              <a:endParaRPr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2" name="Google Shape;1272;p108"/>
            <p:cNvSpPr txBox="1"/>
            <p:nvPr/>
          </p:nvSpPr>
          <p:spPr>
            <a:xfrm>
              <a:off x="436600" y="2165200"/>
              <a:ext cx="5526900" cy="1693200"/>
            </a:xfrm>
            <a:prstGeom prst="rect">
              <a:avLst/>
            </a:prstGeom>
            <a:noFill/>
            <a:ln w="19050" cap="flat" cmpd="sng">
              <a:solidFill>
                <a:srgbClr val="5BBD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5720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Lato"/>
                <a:buChar char="●"/>
              </a:pPr>
              <a:r>
                <a:rPr lang="en" dirty="0">
                  <a:latin typeface="Lato"/>
                  <a:ea typeface="Lato"/>
                  <a:cs typeface="Lato"/>
                  <a:sym typeface="Lato"/>
                </a:rPr>
                <a:t>Obtain Singapore or hospital specific data on diabetic patient and feed them into the model for each patient</a:t>
              </a:r>
              <a:endParaRPr dirty="0">
                <a:latin typeface="Lato"/>
                <a:ea typeface="Lato"/>
                <a:cs typeface="Lato"/>
                <a:sym typeface="Lato"/>
              </a:endParaRPr>
            </a:p>
            <a:p>
              <a:pPr marL="457200" lvl="0" indent="-317500" algn="l" rtl="0">
                <a:spcBef>
                  <a:spcPts val="0"/>
                </a:spcBef>
                <a:spcAft>
                  <a:spcPts val="0"/>
                </a:spcAft>
                <a:buSzPts val="1400"/>
                <a:buFont typeface="Lato"/>
                <a:buChar char="●"/>
              </a:pPr>
              <a:r>
                <a:rPr lang="en" dirty="0">
                  <a:latin typeface="Lato"/>
                  <a:ea typeface="Lato"/>
                  <a:cs typeface="Lato"/>
                  <a:sym typeface="Lato"/>
                </a:rPr>
                <a:t>Data on the frequency of readmission within 30 days to be considered by the model to allocate constrained medical attention and resources to patients who are readmitted more frequently</a:t>
              </a:r>
              <a:endParaRPr dirty="0">
                <a:latin typeface="Lato"/>
                <a:ea typeface="Lato"/>
                <a:cs typeface="Lato"/>
                <a:sym typeface="Lato"/>
              </a:endParaRPr>
            </a:p>
            <a:p>
              <a:pPr marL="4572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273" name="Google Shape;1273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5375" y="1695825"/>
            <a:ext cx="2166569" cy="187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" name="Google Shape;1278;p109"/>
          <p:cNvSpPr txBox="1">
            <a:spLocks noGrp="1"/>
          </p:cNvSpPr>
          <p:nvPr>
            <p:ph type="title"/>
          </p:nvPr>
        </p:nvSpPr>
        <p:spPr>
          <a:xfrm>
            <a:off x="516050" y="186025"/>
            <a:ext cx="8259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Conclusion</a:t>
            </a:r>
            <a:endParaRPr sz="2500"/>
          </a:p>
        </p:txBody>
      </p:sp>
      <p:sp>
        <p:nvSpPr>
          <p:cNvPr id="1279" name="Google Shape;1279;p10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77</a:t>
            </a:fld>
            <a:endParaRPr/>
          </a:p>
        </p:txBody>
      </p:sp>
      <p:sp>
        <p:nvSpPr>
          <p:cNvPr id="1280" name="Google Shape;1280;p109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Jie Kai</a:t>
            </a:r>
            <a:endParaRPr/>
          </a:p>
        </p:txBody>
      </p:sp>
      <p:sp>
        <p:nvSpPr>
          <p:cNvPr id="1281" name="Google Shape;1281;p109"/>
          <p:cNvSpPr txBox="1"/>
          <p:nvPr/>
        </p:nvSpPr>
        <p:spPr>
          <a:xfrm>
            <a:off x="810500" y="1012600"/>
            <a:ext cx="7258500" cy="2232000"/>
          </a:xfrm>
          <a:prstGeom prst="rect">
            <a:avLst/>
          </a:prstGeom>
          <a:noFill/>
          <a:ln w="19050" cap="flat" cmpd="sng">
            <a:solidFill>
              <a:srgbClr val="5BBD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 dirty="0">
                <a:latin typeface="Lato"/>
                <a:ea typeface="Lato"/>
                <a:cs typeface="Lato"/>
                <a:sym typeface="Lato"/>
              </a:rPr>
              <a:t>Hospitals have limited manpower and resources </a:t>
            </a:r>
            <a:endParaRPr sz="17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 dirty="0">
                <a:latin typeface="Lato"/>
                <a:ea typeface="Lato"/>
                <a:cs typeface="Lato"/>
                <a:sym typeface="Lato"/>
              </a:rPr>
              <a:t>Developed machine learning models help to predict if a diabetic patient will be readmitted within 30 days</a:t>
            </a:r>
            <a:endParaRPr sz="17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 dirty="0">
                <a:latin typeface="Lato"/>
                <a:ea typeface="Lato"/>
                <a:cs typeface="Lato"/>
                <a:sym typeface="Lato"/>
              </a:rPr>
              <a:t>Evaluated 3 machine learning models and recommended the Random Forest model.</a:t>
            </a:r>
            <a:endParaRPr sz="17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Font typeface="Lato"/>
              <a:buChar char="●"/>
            </a:pPr>
            <a:r>
              <a:rPr lang="en" sz="1700" dirty="0">
                <a:latin typeface="Lato"/>
                <a:ea typeface="Lato"/>
                <a:cs typeface="Lato"/>
                <a:sym typeface="Lato"/>
              </a:rPr>
              <a:t>Helps hospitals to direct medical attention and resources to patients who needs it most to reduce strain on finite healthcare resources</a:t>
            </a:r>
            <a:endParaRPr sz="1700" dirty="0"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110"/>
          <p:cNvSpPr txBox="1">
            <a:spLocks noGrp="1"/>
          </p:cNvSpPr>
          <p:nvPr>
            <p:ph type="title"/>
          </p:nvPr>
        </p:nvSpPr>
        <p:spPr>
          <a:xfrm>
            <a:off x="1593750" y="1782650"/>
            <a:ext cx="5956500" cy="8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Thank you!</a:t>
            </a:r>
            <a:endParaRPr sz="4100"/>
          </a:p>
        </p:txBody>
      </p:sp>
      <p:sp>
        <p:nvSpPr>
          <p:cNvPr id="1287" name="Google Shape;1287;p11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78</a:t>
            </a:fld>
            <a:endParaRPr/>
          </a:p>
        </p:txBody>
      </p:sp>
      <p:sp>
        <p:nvSpPr>
          <p:cNvPr id="1288" name="Google Shape;1288;p110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12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(Dashboard) </a:t>
            </a:r>
            <a:endParaRPr/>
          </a:p>
        </p:txBody>
      </p:sp>
      <p:sp>
        <p:nvSpPr>
          <p:cNvPr id="1308" name="Google Shape;1308;p11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79</a:t>
            </a:fld>
            <a:endParaRPr/>
          </a:p>
        </p:txBody>
      </p:sp>
      <p:sp>
        <p:nvSpPr>
          <p:cNvPr id="1309" name="Google Shape;1309;p112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0" name="Google Shape;1310;p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875" y="1148124"/>
            <a:ext cx="7120650" cy="370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56" name="Google Shape;356;p40"/>
          <p:cNvSpPr txBox="1">
            <a:spLocks noGrp="1"/>
          </p:cNvSpPr>
          <p:nvPr>
            <p:ph type="subTitle" idx="1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  <p:sp>
        <p:nvSpPr>
          <p:cNvPr id="357" name="Google Shape;357;p40"/>
          <p:cNvSpPr/>
          <p:nvPr/>
        </p:nvSpPr>
        <p:spPr>
          <a:xfrm>
            <a:off x="-9300" y="1717350"/>
            <a:ext cx="9162600" cy="959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event where a patient is readmitted to the same department within a </a:t>
            </a:r>
            <a:r>
              <a:rPr lang="en" sz="24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certain period of time</a:t>
            </a: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for the same disease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8" name="Google Shape;358;p40"/>
          <p:cNvSpPr txBox="1"/>
          <p:nvPr/>
        </p:nvSpPr>
        <p:spPr>
          <a:xfrm>
            <a:off x="1431600" y="916950"/>
            <a:ext cx="62808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Hospital Readmissions: </a:t>
            </a:r>
            <a:endParaRPr sz="40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9" name="Google Shape;359;p40"/>
          <p:cNvCxnSpPr/>
          <p:nvPr/>
        </p:nvCxnSpPr>
        <p:spPr>
          <a:xfrm>
            <a:off x="3761475" y="2615800"/>
            <a:ext cx="0" cy="5775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60" name="Google Shape;360;p40"/>
          <p:cNvSpPr/>
          <p:nvPr/>
        </p:nvSpPr>
        <p:spPr>
          <a:xfrm>
            <a:off x="2593725" y="3236875"/>
            <a:ext cx="2335500" cy="848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Most commonly used: 30 days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" name="Google Shape;1315;p113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(Dashboard) </a:t>
            </a:r>
            <a:endParaRPr/>
          </a:p>
        </p:txBody>
      </p:sp>
      <p:sp>
        <p:nvSpPr>
          <p:cNvPr id="1316" name="Google Shape;1316;p1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80</a:t>
            </a:fld>
            <a:endParaRPr/>
          </a:p>
        </p:txBody>
      </p:sp>
      <p:sp>
        <p:nvSpPr>
          <p:cNvPr id="1317" name="Google Shape;1317;p113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8" name="Google Shape;1318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875" y="1148124"/>
            <a:ext cx="7127225" cy="369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114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(Dashboard) </a:t>
            </a:r>
            <a:endParaRPr/>
          </a:p>
        </p:txBody>
      </p:sp>
      <p:sp>
        <p:nvSpPr>
          <p:cNvPr id="1324" name="Google Shape;1324;p1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81</a:t>
            </a:fld>
            <a:endParaRPr/>
          </a:p>
        </p:txBody>
      </p:sp>
      <p:sp>
        <p:nvSpPr>
          <p:cNvPr id="1325" name="Google Shape;1325;p114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6" name="Google Shape;1326;p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875" y="1148125"/>
            <a:ext cx="7276425" cy="374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p114"/>
          <p:cNvSpPr txBox="1">
            <a:spLocks noGrp="1"/>
          </p:cNvSpPr>
          <p:nvPr>
            <p:ph type="title"/>
          </p:nvPr>
        </p:nvSpPr>
        <p:spPr>
          <a:xfrm>
            <a:off x="835882" y="468334"/>
            <a:ext cx="7465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(Dashboard) </a:t>
            </a:r>
            <a:endParaRPr/>
          </a:p>
        </p:txBody>
      </p:sp>
      <p:sp>
        <p:nvSpPr>
          <p:cNvPr id="1324" name="Google Shape;1324;p11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82</a:t>
            </a:fld>
            <a:endParaRPr/>
          </a:p>
        </p:txBody>
      </p:sp>
      <p:sp>
        <p:nvSpPr>
          <p:cNvPr id="1325" name="Google Shape;1325;p114"/>
          <p:cNvSpPr txBox="1">
            <a:spLocks noGrp="1"/>
          </p:cNvSpPr>
          <p:nvPr>
            <p:ph type="subTitle" idx="2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3D0F87-F47E-4F6F-9E34-7E6372D7C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419" y="1272540"/>
            <a:ext cx="6580713" cy="340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932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1"/>
          <p:cNvSpPr txBox="1">
            <a:spLocks noGrp="1"/>
          </p:cNvSpPr>
          <p:nvPr>
            <p:ph type="title" idx="2"/>
          </p:nvPr>
        </p:nvSpPr>
        <p:spPr>
          <a:xfrm>
            <a:off x="1444800" y="524700"/>
            <a:ext cx="6254400" cy="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Singapore’s readmission rate</a:t>
            </a:r>
            <a:endParaRPr/>
          </a:p>
        </p:txBody>
      </p:sp>
      <p:sp>
        <p:nvSpPr>
          <p:cNvPr id="366" name="Google Shape;366;p41"/>
          <p:cNvSpPr txBox="1">
            <a:spLocks noGrp="1"/>
          </p:cNvSpPr>
          <p:nvPr>
            <p:ph type="title"/>
          </p:nvPr>
        </p:nvSpPr>
        <p:spPr>
          <a:xfrm>
            <a:off x="2275200" y="1662400"/>
            <a:ext cx="4593600" cy="19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>
                <a:solidFill>
                  <a:srgbClr val="5BBDFF"/>
                </a:solidFill>
              </a:rPr>
              <a:t>15</a:t>
            </a:r>
            <a:r>
              <a:rPr lang="en" baseline="30000">
                <a:solidFill>
                  <a:srgbClr val="5BBDFF"/>
                </a:solidFill>
              </a:rPr>
              <a:t>%</a:t>
            </a:r>
            <a:endParaRPr/>
          </a:p>
        </p:txBody>
      </p:sp>
      <p:sp>
        <p:nvSpPr>
          <p:cNvPr id="367" name="Google Shape;367;p41"/>
          <p:cNvSpPr txBox="1">
            <a:spLocks noGrp="1"/>
          </p:cNvSpPr>
          <p:nvPr>
            <p:ph type="subTitle" idx="1"/>
          </p:nvPr>
        </p:nvSpPr>
        <p:spPr>
          <a:xfrm>
            <a:off x="871800" y="3812375"/>
            <a:ext cx="7400400" cy="4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200"/>
              </a:spcBef>
              <a:spcAft>
                <a:spcPts val="0"/>
              </a:spcAft>
              <a:buNone/>
            </a:pPr>
            <a:r>
              <a:rPr lang="en" sz="1400">
                <a:latin typeface="Lato"/>
                <a:ea typeface="Lato"/>
                <a:cs typeface="Lato"/>
                <a:sym typeface="Lato"/>
              </a:rPr>
              <a:t>of all the patients discharged from a hospital in Singapore are readmitted within 30 days</a:t>
            </a:r>
            <a:endParaRPr sz="1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8" name="Google Shape;368;p4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69" name="Google Shape;369;p41"/>
          <p:cNvSpPr txBox="1">
            <a:spLocks noGrp="1"/>
          </p:cNvSpPr>
          <p:nvPr>
            <p:ph type="subTitle" idx="3"/>
          </p:nvPr>
        </p:nvSpPr>
        <p:spPr>
          <a:xfrm>
            <a:off x="0" y="4910950"/>
            <a:ext cx="2553900" cy="23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Ihsan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University Hospital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FFFFFF"/>
      </a:lt2>
      <a:accent1>
        <a:srgbClr val="5BBDFF"/>
      </a:accent1>
      <a:accent2>
        <a:srgbClr val="666666"/>
      </a:accent2>
      <a:accent3>
        <a:srgbClr val="404040"/>
      </a:accent3>
      <a:accent4>
        <a:srgbClr val="5BBDFF"/>
      </a:accent4>
      <a:accent5>
        <a:srgbClr val="5BBDFF"/>
      </a:accent5>
      <a:accent6>
        <a:srgbClr val="5BBDFF"/>
      </a:accent6>
      <a:hlink>
        <a:srgbClr val="5BBD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3878</Words>
  <Application>Microsoft Office PowerPoint</Application>
  <PresentationFormat>On-screen Show (16:9)</PresentationFormat>
  <Paragraphs>821</Paragraphs>
  <Slides>82</Slides>
  <Notes>82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9" baseType="lpstr">
      <vt:lpstr>Arial</vt:lpstr>
      <vt:lpstr>Lato</vt:lpstr>
      <vt:lpstr>Times New Roman</vt:lpstr>
      <vt:lpstr>Muli</vt:lpstr>
      <vt:lpstr>Roboto</vt:lpstr>
      <vt:lpstr>Raleway</vt:lpstr>
      <vt:lpstr>University Hospital by Slidesgo</vt:lpstr>
      <vt:lpstr>Predicting the likelihood of readmission within 30 days for diabetic patients for hospitals in Singapore</vt:lpstr>
      <vt:lpstr>Table of Contents</vt:lpstr>
      <vt:lpstr>Business Problem</vt:lpstr>
      <vt:lpstr>PowerPoint Presentation</vt:lpstr>
      <vt:lpstr>$19.6b</vt:lpstr>
      <vt:lpstr>Singapore’s Healthcare Expenditure</vt:lpstr>
      <vt:lpstr>Singapore’s Healthcare Expenditure</vt:lpstr>
      <vt:lpstr>PowerPoint Presentation</vt:lpstr>
      <vt:lpstr>Singapore’s readmission rate</vt:lpstr>
      <vt:lpstr>Singapore’s High Readmission Rate </vt:lpstr>
      <vt:lpstr>Focus of project</vt:lpstr>
      <vt:lpstr>400,000</vt:lpstr>
      <vt:lpstr>Diabetes in Singapore</vt:lpstr>
      <vt:lpstr>Current operations</vt:lpstr>
      <vt:lpstr>Services</vt:lpstr>
      <vt:lpstr>Services</vt:lpstr>
      <vt:lpstr>Services</vt:lpstr>
      <vt:lpstr>Services</vt:lpstr>
      <vt:lpstr>Problem statement</vt:lpstr>
      <vt:lpstr>Problem statement</vt:lpstr>
      <vt:lpstr>Problem statement</vt:lpstr>
      <vt:lpstr>Problem statement</vt:lpstr>
      <vt:lpstr>Overarching questions:</vt:lpstr>
      <vt:lpstr>Business Problem:</vt:lpstr>
      <vt:lpstr>Business outcome targets</vt:lpstr>
      <vt:lpstr>Business outcome targets</vt:lpstr>
      <vt:lpstr>02</vt:lpstr>
      <vt:lpstr>Data Source</vt:lpstr>
      <vt:lpstr>Data Cleaning</vt:lpstr>
      <vt:lpstr>Data Preparation</vt:lpstr>
      <vt:lpstr>PowerPoint Presentation</vt:lpstr>
      <vt:lpstr>PowerPoint Presentation</vt:lpstr>
      <vt:lpstr>Neural Network</vt:lpstr>
      <vt:lpstr>False Negative Rate</vt:lpstr>
      <vt:lpstr>Impacts of FNR</vt:lpstr>
      <vt:lpstr>03</vt:lpstr>
      <vt:lpstr>PowerPoint Presentation</vt:lpstr>
      <vt:lpstr>PowerPoint Presentation</vt:lpstr>
      <vt:lpstr>PowerPoint Presentation</vt:lpstr>
      <vt:lpstr>PowerPoint Presentation</vt:lpstr>
      <vt:lpstr>Confusion Matrix of Logistic Regression with BE</vt:lpstr>
      <vt:lpstr>Significant Variables identified for Neural Network</vt:lpstr>
      <vt:lpstr>PowerPoint Presentation</vt:lpstr>
      <vt:lpstr>Neural Network</vt:lpstr>
      <vt:lpstr>PowerPoint Presentation</vt:lpstr>
      <vt:lpstr>PowerPoint Presentation</vt:lpstr>
      <vt:lpstr>PowerPoint Presentation</vt:lpstr>
      <vt:lpstr>PowerPoint Presentation</vt:lpstr>
      <vt:lpstr>Confusion Matrix of the optimal Neural Network model</vt:lpstr>
      <vt:lpstr>PowerPoint Presentation</vt:lpstr>
      <vt:lpstr>What is random forest?</vt:lpstr>
      <vt:lpstr>How it works</vt:lpstr>
      <vt:lpstr>How it works</vt:lpstr>
      <vt:lpstr>Random forest consists of many differing trees</vt:lpstr>
      <vt:lpstr>PowerPoint Presentation</vt:lpstr>
      <vt:lpstr>Initial model results on test set</vt:lpstr>
      <vt:lpstr>Refined model results on test set</vt:lpstr>
      <vt:lpstr>Strengths &amp; Limitations of Logistic Regression</vt:lpstr>
      <vt:lpstr>Strengths &amp; Limitations of Neural Network</vt:lpstr>
      <vt:lpstr>Strengths &amp; Limitations of Random Forest</vt:lpstr>
      <vt:lpstr>PowerPoint Presentation</vt:lpstr>
      <vt:lpstr>Overview of Evaluation Process</vt:lpstr>
      <vt:lpstr>Stage 1: Overall accuracy using Confusion Matrix</vt:lpstr>
      <vt:lpstr>Comparison of overall accuracy across 3 models</vt:lpstr>
      <vt:lpstr>Comparison of overall accuracy across the models</vt:lpstr>
      <vt:lpstr>Comparison of overall accuracy across the models</vt:lpstr>
      <vt:lpstr>Stage 2: Precision Rate &amp; Recall Rate</vt:lpstr>
      <vt:lpstr>Stage 2: F1 Score</vt:lpstr>
      <vt:lpstr>Comparing Recall Rate, Precision Rate and F1 Score across the models</vt:lpstr>
      <vt:lpstr>Stage 3: False Negative Rate (Miss Rate) </vt:lpstr>
      <vt:lpstr>Comparison of False Negative Rate across the models</vt:lpstr>
      <vt:lpstr>Conclusion:  Most optimal model to be used</vt:lpstr>
      <vt:lpstr>Variable Importance of the Random Forest Model</vt:lpstr>
      <vt:lpstr>04</vt:lpstr>
      <vt:lpstr>Limitations of Analysis</vt:lpstr>
      <vt:lpstr>Recommendations for Chosen Model</vt:lpstr>
      <vt:lpstr>Conclusion</vt:lpstr>
      <vt:lpstr>Thank you!</vt:lpstr>
      <vt:lpstr>Appendix (Dashboard) </vt:lpstr>
      <vt:lpstr>Appendix (Dashboard) </vt:lpstr>
      <vt:lpstr>Appendix (Dashboard) </vt:lpstr>
      <vt:lpstr>Appendix (Dashboard)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likelihood of readmission within 30 days for diabetic patients for hospitals in Singapore</dc:title>
  <cp:lastModifiedBy>Lek Jie Kai</cp:lastModifiedBy>
  <cp:revision>3</cp:revision>
  <dcterms:modified xsi:type="dcterms:W3CDTF">2022-04-03T14:15:36Z</dcterms:modified>
</cp:coreProperties>
</file>